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7"/>
  </p:notesMasterIdLst>
  <p:sldIdLst>
    <p:sldId id="321" r:id="rId2"/>
    <p:sldId id="732" r:id="rId3"/>
    <p:sldId id="306" r:id="rId4"/>
    <p:sldId id="305" r:id="rId5"/>
    <p:sldId id="733" r:id="rId6"/>
    <p:sldId id="734" r:id="rId7"/>
    <p:sldId id="308" r:id="rId8"/>
    <p:sldId id="302" r:id="rId9"/>
    <p:sldId id="309" r:id="rId10"/>
    <p:sldId id="735" r:id="rId11"/>
    <p:sldId id="312" r:id="rId12"/>
    <p:sldId id="313" r:id="rId13"/>
    <p:sldId id="315" r:id="rId14"/>
    <p:sldId id="304" r:id="rId15"/>
    <p:sldId id="73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4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22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23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27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74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73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75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89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92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2C77-B6B9-4965-8B9A-72E48A3BF924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BB43-3D7C-4604-8EC1-930EBA8C7AF9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EFD-A4FE-4D50-A835-B71850DAD9EC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FCE0-E08D-4FF8-B34F-4A399C50AD4C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CE4-FBD2-48A2-831A-C61B2612D83E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349F-1CBA-4852-915A-F5B4AD258127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448F-C0AA-40EF-81A8-C0619C34D467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6DA-94C0-4015-BD50-2E76C2CAD4B0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4B76-09C0-4B12-A260-B40CCD5E7587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Body ">
  <p:cSld name="01 Body 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7"/>
          <p:cNvSpPr txBox="1">
            <a:spLocks noGrp="1"/>
          </p:cNvSpPr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41" name="Google Shape;241;p67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p67"/>
          <p:cNvSpPr txBox="1">
            <a:spLocks noGrp="1"/>
          </p:cNvSpPr>
          <p:nvPr>
            <p:ph type="body" idx="1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04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748D-15E8-4415-BED9-8E3C51A8F220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8956-91F7-4236-A77E-CEE9D46CA370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0165-8EE4-4E92-962F-C7BDEA9EEC1B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652-3FB9-400A-931D-DF4CB1EA9250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BCCA-E0AC-4418-A6E7-D221994F5FC9}" type="datetime1">
              <a:rPr lang="en-US" smtClean="0"/>
              <a:t>3/26/2025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E991-EC7B-424C-92C6-F1E79FB424AE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D280-2120-44FB-8A27-C6471E350F89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1BB-D880-41E5-BAA2-D0BD698F5245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D4F4-3777-45E6-9E8D-916F88833BDC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572EF2-90BF-43B7-9B50-4CDD951089A7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falkenpost-1987955/?utm_source=link-attribution&amp;utm_medium=referral&amp;utm_campaign=image&amp;utm_content=1651379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pixabay.com/?utm_source=link-attribution&amp;utm_medium=referral&amp;utm_campaign=image&amp;utm_content=715718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users/gdmoonkiller-4679220/?utm_source=link-attribution&amp;utm_medium=referral&amp;utm_campaign=image&amp;utm_content=7157189" TargetMode="External"/><Relationship Id="rId11" Type="http://schemas.openxmlformats.org/officeDocument/2006/relationships/hyperlink" Target="https://pixabay.com/?utm_source=link-attribution&amp;utm_medium=referral&amp;utm_campaign=image&amp;utm_content=8848825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pixabay.com/users/mshanga-9894420/?utm_source=link-attribution&amp;utm_medium=referral&amp;utm_campaign=image&amp;utm_content=8848825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pixabay.com/?utm_source=link-attribution&amp;utm_medium=referral&amp;utm_campaign=image&amp;utm_content=165137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Sun’s Effect on Climate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244535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Today’s Challenges: </a:t>
            </a:r>
            <a:r>
              <a:rPr lang="en-US" sz="3200" dirty="0"/>
              <a:t>Let’s share our ideas about the challenges.</a:t>
            </a:r>
            <a:endParaRPr dirty="0"/>
          </a:p>
        </p:txBody>
      </p:sp>
      <p:sp>
        <p:nvSpPr>
          <p:cNvPr id="1177" name="Google Shape;1177;p46"/>
          <p:cNvSpPr/>
          <p:nvPr/>
        </p:nvSpPr>
        <p:spPr>
          <a:xfrm>
            <a:off x="566077" y="1883062"/>
            <a:ext cx="3674365" cy="20234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Challenge #1</a:t>
            </a:r>
            <a:endParaRPr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why the average summer temperature in Barrow, Alaska, is 4 5°F even though there are 24 hours of sunlight while Lagos, Nigeria, with only 12 hours of sunlight a day, reaches a temperature of 82°F.</a:t>
            </a:r>
          </a:p>
        </p:txBody>
      </p:sp>
      <p:sp>
        <p:nvSpPr>
          <p:cNvPr id="1178" name="Google Shape;1178;p46"/>
          <p:cNvSpPr/>
          <p:nvPr/>
        </p:nvSpPr>
        <p:spPr>
          <a:xfrm>
            <a:off x="5029200" y="4359002"/>
            <a:ext cx="3682616" cy="15188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 #4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Which friend do you most </a:t>
            </a:r>
            <a:b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agree with? 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Describe your thinking about why it is warmer in the summer than in the winter.</a:t>
            </a:r>
            <a:endParaRPr sz="1400" dirty="0"/>
          </a:p>
        </p:txBody>
      </p:sp>
      <p:sp>
        <p:nvSpPr>
          <p:cNvPr id="1179" name="Google Shape;1179;p46"/>
          <p:cNvSpPr/>
          <p:nvPr/>
        </p:nvSpPr>
        <p:spPr>
          <a:xfrm>
            <a:off x="598598" y="4158111"/>
            <a:ext cx="3665852" cy="22642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Challenge #3</a:t>
            </a:r>
            <a:endParaRPr lang="en-US" sz="1600" i="0" u="none" strike="noStrike" cap="none" dirty="0">
              <a:solidFill>
                <a:schemeClr val="bg1"/>
              </a:solidFill>
              <a:ea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the average temperature higher in Santa Rosa, Argentina, when the average temperature in Richmond, Virginia is lower?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the average temperature lower in Santa Rosa, Argentina, when the average temperature in Richmond, Virginia is higher?</a:t>
            </a:r>
          </a:p>
        </p:txBody>
      </p:sp>
      <p:sp>
        <p:nvSpPr>
          <p:cNvPr id="1180" name="Google Shape;1180;p46"/>
          <p:cNvSpPr/>
          <p:nvPr/>
        </p:nvSpPr>
        <p:spPr>
          <a:xfrm>
            <a:off x="5000542" y="1883062"/>
            <a:ext cx="3565487" cy="20234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 #2</a:t>
            </a:r>
            <a:endParaRPr lang="en-US" sz="1600" i="0" u="none" strike="noStrike" cap="none" dirty="0">
              <a:ea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notice about the temperatures in Belem, Brazil? 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Why do you think Belem, Brazil, does not have summer and winter like we do in the </a:t>
            </a:r>
            <a:br>
              <a:rPr lang="en-US" sz="1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sz="1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United States? </a:t>
            </a:r>
            <a:endParaRPr lang="en-US" sz="14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D58865-93DB-2822-F774-5E3946CA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80662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Lesson Summary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FEE75-91DC-0420-D90B-AA56F868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return to our Unit Central Question: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Why are some places on Earth hotter than others at different times of the year?</a:t>
            </a:r>
          </a:p>
          <a:p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Think about the two parts to the question: 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are some places hotter than others, in general?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are some places hotter at different times of the year?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66B19-6998-60EB-5999-44B3FAFF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97444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Lesson Summary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0E03-2EF4-0A2E-1B3F-63200036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Share a few ideas with your partner.  Include the ideas discussed in each of our lessons:</a:t>
            </a:r>
          </a:p>
          <a:p>
            <a:pPr marL="344488" lvl="8" indent="-3444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Angle of sunlight or sunlight spread out or more concentrated</a:t>
            </a:r>
          </a:p>
          <a:p>
            <a:pPr marL="344488" lvl="7" indent="-3444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Tilt of Earth</a:t>
            </a:r>
          </a:p>
          <a:p>
            <a:pPr marL="344488" lvl="7" indent="-3444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Orbit of Earth around the Sun</a:t>
            </a:r>
          </a:p>
          <a:p>
            <a:pPr marL="344488" lvl="7" indent="-3444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Length of daylight</a:t>
            </a:r>
          </a:p>
          <a:p>
            <a:pPr marL="344488" lvl="7" indent="-3444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Labeled diagram (model)</a:t>
            </a:r>
          </a:p>
          <a:p>
            <a:pPr marL="344488" lvl="7" indent="-3444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Patterns that apply</a:t>
            </a:r>
          </a:p>
          <a:p>
            <a:pPr marL="344488" lvl="7" indent="-3444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Cause-effect relationships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A87E6-3B2A-37A4-AF1D-C0AE095C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36546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Link to Future Lessons on Climate and Weather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F04B6-B611-4B01-A708-3CC0498C9F42}"/>
              </a:ext>
            </a:extLst>
          </p:cNvPr>
          <p:cNvSpPr txBox="1"/>
          <p:nvPr/>
        </p:nvSpPr>
        <p:spPr>
          <a:xfrm>
            <a:off x="554182" y="1944561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Seasonal climate--whether it is hot or cold at different times of the year--greatly influences the daily weather.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Seasonal climate is predictable over time, and weather is the amount of daily variability within the seasonal climate.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1E88ED2-E388-41FD-9F60-0C7490A6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408883" y="4128607"/>
            <a:ext cx="2326234" cy="18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AC426D9-0E27-4741-A926-D0264074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07185" y="4128607"/>
            <a:ext cx="1817371" cy="18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FF763A5-4D5C-45E3-AC7B-6C0724BF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154167" y="4181115"/>
            <a:ext cx="2743202" cy="17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9BD38-8D21-689A-5BEC-2FD59A9B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B3136-1913-1667-AF8C-7A6EBDC21364}"/>
              </a:ext>
            </a:extLst>
          </p:cNvPr>
          <p:cNvSpPr txBox="1"/>
          <p:nvPr/>
        </p:nvSpPr>
        <p:spPr>
          <a:xfrm>
            <a:off x="6400800" y="5895851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8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sun jib</a:t>
            </a:r>
            <a:r>
              <a:rPr lang="en-US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873D-C2F4-4CCB-3E63-CEAF2DCDC629}"/>
              </a:ext>
            </a:extLst>
          </p:cNvPr>
          <p:cNvSpPr txBox="1"/>
          <p:nvPr/>
        </p:nvSpPr>
        <p:spPr>
          <a:xfrm>
            <a:off x="3657600" y="5945978"/>
            <a:ext cx="1828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7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8"/>
              </a:rPr>
              <a:t>Falkenpost</a:t>
            </a:r>
            <a:r>
              <a:rPr lang="en-US" sz="7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7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9"/>
              </a:rPr>
              <a:t>Pixabay</a:t>
            </a:r>
            <a:endParaRPr lang="en-US" sz="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609BB-1C4D-DC51-2469-E961A87984AF}"/>
              </a:ext>
            </a:extLst>
          </p:cNvPr>
          <p:cNvSpPr txBox="1"/>
          <p:nvPr/>
        </p:nvSpPr>
        <p:spPr>
          <a:xfrm>
            <a:off x="827301" y="5945977"/>
            <a:ext cx="20438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7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10"/>
              </a:rPr>
              <a:t>FRANK ELISANTE</a:t>
            </a:r>
            <a:r>
              <a:rPr lang="en-US" sz="7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7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11"/>
              </a:rPr>
              <a:t>Pixabay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2386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Meta Moment</a:t>
            </a:r>
            <a:endParaRPr dirty="0"/>
          </a:p>
        </p:txBody>
      </p:sp>
      <p:sp>
        <p:nvSpPr>
          <p:cNvPr id="1193" name="Google Shape;1193;p48"/>
          <p:cNvSpPr txBox="1">
            <a:spLocks noGrp="1"/>
          </p:cNvSpPr>
          <p:nvPr>
            <p:ph type="body" idx="4294967295"/>
          </p:nvPr>
        </p:nvSpPr>
        <p:spPr>
          <a:xfrm>
            <a:off x="5165577" y="2514600"/>
            <a:ext cx="3611563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/>
              <a:t>How did developing and using models support your learning throughout this unit?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4" name="Google Shape;535;p16">
            <a:extLst>
              <a:ext uri="{FF2B5EF4-FFF2-40B4-BE49-F238E27FC236}">
                <a16:creationId xmlns:a16="http://schemas.microsoft.com/office/drawing/2014/main" id="{53CA6D69-EF36-46E9-A5F0-949DE482EC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492" b="58829"/>
          <a:stretch/>
        </p:blipFill>
        <p:spPr>
          <a:xfrm>
            <a:off x="761715" y="3750858"/>
            <a:ext cx="3810285" cy="2955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59325-EE0E-4BDD-87A4-C6F544CAB71C}"/>
              </a:ext>
            </a:extLst>
          </p:cNvPr>
          <p:cNvSpPr txBox="1"/>
          <p:nvPr/>
        </p:nvSpPr>
        <p:spPr>
          <a:xfrm>
            <a:off x="5165577" y="4343400"/>
            <a:ext cx="3844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did using the Communicating in Scientific Ways strategies help you learn?</a:t>
            </a:r>
          </a:p>
        </p:txBody>
      </p:sp>
      <p:pic>
        <p:nvPicPr>
          <p:cNvPr id="7" name="Picture 6" descr="C:\Users\chvidsten\AppData\Local\Microsoft\Windows\Temporary Internet Files\Content.Outlook\UCI672JC\MNSTL2.jpg">
            <a:extLst>
              <a:ext uri="{FF2B5EF4-FFF2-40B4-BE49-F238E27FC236}">
                <a16:creationId xmlns:a16="http://schemas.microsoft.com/office/drawing/2014/main" id="{0D797D7C-F392-4E84-B092-810B01347F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94" y="1770101"/>
            <a:ext cx="2113696" cy="198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6829BF-A55E-AC78-FE3E-7B55474B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60C01-09E3-0026-4CFF-4365803A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Unit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Central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  <a:sym typeface="Calibri"/>
              </a:rPr>
              <a:t>Why are some places on Earth hotter than others at different times of the year? 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7D1E0-3748-42A1-F841-AD2FBB28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Link to previous lessons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3E89-06AF-5BCC-849C-C6C0D8873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past few lessons, we have been learning about how the Sun’s light energy affects the temperatures on Earth.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 your partner, talk about these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did we learn about the angle of sunlight as it strikes Earth’s surface?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does the angle affect the average temperature? </a:t>
            </a:r>
          </a:p>
        </p:txBody>
      </p:sp>
      <p:sp>
        <p:nvSpPr>
          <p:cNvPr id="310" name="Google Shape;310;p2"/>
          <p:cNvSpPr/>
          <p:nvPr/>
        </p:nvSpPr>
        <p:spPr>
          <a:xfrm>
            <a:off x="628650" y="1351800"/>
            <a:ext cx="7886700" cy="4485119"/>
          </a:xfrm>
          <a:prstGeom prst="rect">
            <a:avLst/>
          </a:prstGeom>
          <a:noFill/>
          <a:ln w="762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endParaRPr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5D12C5-6213-8271-BB20-482D79D0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3757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Lesson Focus Questions</a:t>
            </a:r>
            <a:endParaRPr b="1" dirty="0"/>
          </a:p>
        </p:txBody>
      </p:sp>
      <p:sp>
        <p:nvSpPr>
          <p:cNvPr id="310" name="Google Shape;310;p2"/>
          <p:cNvSpPr/>
          <p:nvPr/>
        </p:nvSpPr>
        <p:spPr>
          <a:xfrm>
            <a:off x="1041149" y="2098561"/>
            <a:ext cx="7061701" cy="265042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Why are some places on Earth hotter than others at different times of the year? </a:t>
            </a:r>
          </a:p>
        </p:txBody>
      </p:sp>
    </p:spTree>
    <p:extLst>
      <p:ext uri="{BB962C8B-B14F-4D97-AF65-F5344CB8AC3E}">
        <p14:creationId xmlns:p14="http://schemas.microsoft.com/office/powerpoint/2010/main" val="398037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</a:t>
            </a:r>
            <a:r>
              <a:rPr lang="en-US" dirty="0"/>
              <a:t>6</a:t>
            </a:r>
            <a:r>
              <a:rPr lang="en-US" b="1" kern="1200" spc="-60" baseline="0" dirty="0">
                <a:latin typeface="+mj-lt"/>
                <a:ea typeface="+mj-ea"/>
                <a:cs typeface="+mj-cs"/>
              </a:rPr>
              <a:t> Focus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D4BA3-A9E1-B251-0DC7-39666EE3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ea typeface="+mn-lt"/>
                <a:cs typeface="+mn-lt"/>
              </a:rPr>
              <a:t>Today’s Lesson Focus Questions will help us put all our ideas together.</a:t>
            </a:r>
          </a:p>
          <a:p>
            <a:pPr marL="0" indent="0" algn="ctr">
              <a:buNone/>
            </a:pP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800" dirty="0">
                <a:ea typeface="+mn-lt"/>
                <a:cs typeface="+mn-lt"/>
              </a:rPr>
              <a:t>We have completed activities and collected a lot of data to help us answer our Unit Central Question: Why are some places on Earth hotter than others at different times of the year?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A0156-048B-CF43-A808-6A8DD93B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1421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</a:t>
            </a:r>
            <a:r>
              <a:rPr lang="en-US" dirty="0"/>
              <a:t>6</a:t>
            </a:r>
            <a:r>
              <a:rPr lang="en-US" b="1" kern="1200" spc="-60" baseline="0" dirty="0">
                <a:latin typeface="+mj-lt"/>
                <a:ea typeface="+mj-ea"/>
                <a:cs typeface="+mj-cs"/>
              </a:rPr>
              <a:t> Focus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00400" y="1600200"/>
            <a:ext cx="5185703" cy="345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Why are some places on Earth hotter than others at different times of the year? </a:t>
            </a:r>
          </a:p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  <a:sym typeface="Calibri"/>
              </a:rPr>
              <a:t>How can we use what we have learned to answer our Unit Central Question? 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6021F-52E2-5A86-12CE-5CE6E985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548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Introduction to Today’s Challenges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9EBAE-02C6-46C4-B1A4-6FFA49C99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small groups, you will work on one or more assigned challenges to show your understanding about why different places on Earth have different temperatures.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do this, you will use the ideas we reviewed today as you think about the challenges.</a:t>
            </a:r>
          </a:p>
        </p:txBody>
      </p:sp>
      <p:sp>
        <p:nvSpPr>
          <p:cNvPr id="310" name="Google Shape;310;p2"/>
          <p:cNvSpPr/>
          <p:nvPr/>
        </p:nvSpPr>
        <p:spPr>
          <a:xfrm>
            <a:off x="628650" y="1351800"/>
            <a:ext cx="7886700" cy="4485119"/>
          </a:xfrm>
          <a:prstGeom prst="rect">
            <a:avLst/>
          </a:prstGeom>
          <a:noFill/>
          <a:ln w="762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endParaRPr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6E4A66-2CD0-9822-EE51-697A3034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62232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Today’s Challenges</a:t>
            </a:r>
            <a:endParaRPr dirty="0"/>
          </a:p>
        </p:txBody>
      </p:sp>
      <p:sp>
        <p:nvSpPr>
          <p:cNvPr id="1177" name="Google Shape;1177;p46"/>
          <p:cNvSpPr/>
          <p:nvPr/>
        </p:nvSpPr>
        <p:spPr>
          <a:xfrm>
            <a:off x="566077" y="1883062"/>
            <a:ext cx="3674365" cy="20234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Challenge #1</a:t>
            </a:r>
            <a:endParaRPr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why the average summer temperature in Barrow, Alaska, is 4 5°F even though there are 24 hours of sunlight while Lagos, Nigeria, with only 12 hours of sunlight a day, reaches a temperature of 82°F.</a:t>
            </a:r>
          </a:p>
        </p:txBody>
      </p:sp>
      <p:sp>
        <p:nvSpPr>
          <p:cNvPr id="1178" name="Google Shape;1178;p46"/>
          <p:cNvSpPr/>
          <p:nvPr/>
        </p:nvSpPr>
        <p:spPr>
          <a:xfrm>
            <a:off x="5029200" y="4359002"/>
            <a:ext cx="3682616" cy="15188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 #4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Which friend do you most </a:t>
            </a:r>
            <a:b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agree with? 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Describe your thinking about why it is warmer in the summer than in the winter.</a:t>
            </a:r>
            <a:endParaRPr sz="1400" dirty="0"/>
          </a:p>
        </p:txBody>
      </p:sp>
      <p:sp>
        <p:nvSpPr>
          <p:cNvPr id="1179" name="Google Shape;1179;p46"/>
          <p:cNvSpPr/>
          <p:nvPr/>
        </p:nvSpPr>
        <p:spPr>
          <a:xfrm>
            <a:off x="598598" y="4158111"/>
            <a:ext cx="3665852" cy="22642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Challenge #3</a:t>
            </a:r>
            <a:endParaRPr lang="en-US" sz="1600" i="0" u="none" strike="noStrike" cap="none" dirty="0">
              <a:solidFill>
                <a:schemeClr val="bg1"/>
              </a:solidFill>
              <a:ea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the average temperature higher in Santa Rosa, Argentina, when the average temperature in Richmond, Virginia is lower?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the average temperature lower in Santa Rosa, Argentina, when the average temperature in Richmond, Virginia is higher?</a:t>
            </a:r>
          </a:p>
        </p:txBody>
      </p:sp>
      <p:sp>
        <p:nvSpPr>
          <p:cNvPr id="1180" name="Google Shape;1180;p46"/>
          <p:cNvSpPr/>
          <p:nvPr/>
        </p:nvSpPr>
        <p:spPr>
          <a:xfrm>
            <a:off x="5000542" y="1883062"/>
            <a:ext cx="3565487" cy="20234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 #2</a:t>
            </a:r>
            <a:endParaRPr lang="en-US" sz="1600" i="0" u="none" strike="noStrike" cap="none" dirty="0">
              <a:ea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notice about the temperatures in Belem, Brazil? 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Why do you think Belem, Brazil, does not have summer and winter like we do in the </a:t>
            </a:r>
            <a:br>
              <a:rPr lang="en-US" sz="1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sz="1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United States? </a:t>
            </a:r>
            <a:endParaRPr lang="en-US" sz="14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3008D0-14A8-B221-D7BB-8F62AE2C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Today’s Challenges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BED8-B0CC-4400-D112-D3F0A2689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to 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First, talk to your team about your ideas related to your assigned challenge.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Then, write your answers individually in sentences in your science notebook.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Include labeled diagrams and/or drawings to help explain your ideas.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Also include any patterns we have observed and cause-effect relationships we discussed throughout our lessons. </a:t>
            </a:r>
          </a:p>
        </p:txBody>
      </p:sp>
      <p:sp>
        <p:nvSpPr>
          <p:cNvPr id="310" name="Google Shape;310;p2"/>
          <p:cNvSpPr/>
          <p:nvPr/>
        </p:nvSpPr>
        <p:spPr>
          <a:xfrm>
            <a:off x="628650" y="1351800"/>
            <a:ext cx="7886700" cy="4485119"/>
          </a:xfrm>
          <a:prstGeom prst="rect">
            <a:avLst/>
          </a:prstGeom>
          <a:noFill/>
          <a:ln w="762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endParaRPr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E771AE-B9FB-A44B-E130-97F35BCF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63488376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20826</TotalTime>
  <Words>1047</Words>
  <Application>Microsoft Office PowerPoint</Application>
  <PresentationFormat>On-screen Show (4:3)</PresentationFormat>
  <Paragraphs>89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Wingdings 2</vt:lpstr>
      <vt:lpstr>Frame</vt:lpstr>
      <vt:lpstr>Sun’s Effect on Climate</vt:lpstr>
      <vt:lpstr>Unit Central Question</vt:lpstr>
      <vt:lpstr>Link to previous lessons</vt:lpstr>
      <vt:lpstr>Lesson Focus Questions</vt:lpstr>
      <vt:lpstr>Lesson 6 Focus Questions</vt:lpstr>
      <vt:lpstr>Lesson 6 Focus Questions</vt:lpstr>
      <vt:lpstr>Introduction to Today’s Challenges</vt:lpstr>
      <vt:lpstr>Today’s Challenges</vt:lpstr>
      <vt:lpstr>Today’s Challenges</vt:lpstr>
      <vt:lpstr>Today’s Challenges: Let’s share our ideas about the challenges.</vt:lpstr>
      <vt:lpstr>Lesson Summary</vt:lpstr>
      <vt:lpstr>Lesson Summary</vt:lpstr>
      <vt:lpstr>Link to Future Lessons on Climate and Weather</vt:lpstr>
      <vt:lpstr>Meta Moment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576</cp:revision>
  <dcterms:created xsi:type="dcterms:W3CDTF">2021-09-15T21:06:18Z</dcterms:created>
  <dcterms:modified xsi:type="dcterms:W3CDTF">2025-03-26T20:26:06Z</dcterms:modified>
</cp:coreProperties>
</file>