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1" r:id="rId2"/>
    <p:sldMasterId id="2147483661" r:id="rId3"/>
  </p:sldMasterIdLst>
  <p:notesMasterIdLst>
    <p:notesMasterId r:id="rId13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Open Sans" panose="020B0606030504020204" pitchFamily="34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85" roundtripDataSignature="AMtx7mjGYsbW01qyMDATXkqDNNDHHjZ31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70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85" Type="http://customschemas.google.com/relationships/presentationmetadata" Target="meta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8.fntdata"/><Relationship Id="rId89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font" Target="fonts/font4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88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87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font" Target="fonts/font2.fntdata"/><Relationship Id="rId10" Type="http://schemas.openxmlformats.org/officeDocument/2006/relationships/slide" Target="slides/slide7.xml"/><Relationship Id="rId19" Type="http://schemas.openxmlformats.org/officeDocument/2006/relationships/font" Target="fonts/font6.fntdata"/><Relationship Id="rId86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font" Target="fonts/font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73"/>
          <p:cNvSpPr txBox="1"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Open Sans"/>
              <a:buNone/>
              <a:defRPr sz="45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" name="Google Shape;10;p73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73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73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73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SCS title page">
  <p:cSld name="BSCS title pag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79"/>
          <p:cNvSpPr txBox="1">
            <a:spLocks noGrp="1"/>
          </p:cNvSpPr>
          <p:nvPr>
            <p:ph type="title"/>
          </p:nvPr>
        </p:nvSpPr>
        <p:spPr>
          <a:xfrm>
            <a:off x="687939" y="2415100"/>
            <a:ext cx="7770263" cy="4416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pen Sans"/>
              <a:buNone/>
              <a:defRPr sz="30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6" name="Google Shape;16;p79"/>
          <p:cNvSpPr txBox="1">
            <a:spLocks noGrp="1"/>
          </p:cNvSpPr>
          <p:nvPr>
            <p:ph type="body" idx="1"/>
          </p:nvPr>
        </p:nvSpPr>
        <p:spPr>
          <a:xfrm>
            <a:off x="687938" y="3359595"/>
            <a:ext cx="7757445" cy="206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Google Shape;17;p79"/>
          <p:cNvSpPr txBox="1">
            <a:spLocks noGrp="1"/>
          </p:cNvSpPr>
          <p:nvPr>
            <p:ph type="body" idx="2"/>
          </p:nvPr>
        </p:nvSpPr>
        <p:spPr>
          <a:xfrm>
            <a:off x="687939" y="2928966"/>
            <a:ext cx="7770263" cy="25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79"/>
          <p:cNvSpPr txBox="1">
            <a:spLocks noGrp="1"/>
          </p:cNvSpPr>
          <p:nvPr>
            <p:ph type="body" idx="3"/>
          </p:nvPr>
        </p:nvSpPr>
        <p:spPr>
          <a:xfrm>
            <a:off x="687938" y="3672500"/>
            <a:ext cx="3884063" cy="21044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324">
          <p15:clr>
            <a:srgbClr val="FBAE40"/>
          </p15:clr>
        </p15:guide>
        <p15:guide id="2" pos="3996">
          <p15:clr>
            <a:srgbClr val="FBAE40"/>
          </p15:clr>
        </p15:guide>
        <p15:guide id="3" pos="216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ody 1 line title">
  <p:cSld name="Body 1 line 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75"/>
          <p:cNvSpPr txBox="1">
            <a:spLocks noGrp="1"/>
          </p:cNvSpPr>
          <p:nvPr>
            <p:ph type="title"/>
          </p:nvPr>
        </p:nvSpPr>
        <p:spPr>
          <a:xfrm>
            <a:off x="628650" y="459470"/>
            <a:ext cx="7886700" cy="367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pen Sans"/>
              <a:buNone/>
              <a:defRPr sz="32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cxnSp>
        <p:nvCxnSpPr>
          <p:cNvPr id="23" name="Google Shape;23;p75"/>
          <p:cNvCxnSpPr/>
          <p:nvPr/>
        </p:nvCxnSpPr>
        <p:spPr>
          <a:xfrm>
            <a:off x="692937" y="945494"/>
            <a:ext cx="7758130" cy="0"/>
          </a:xfrm>
          <a:prstGeom prst="straightConnector1">
            <a:avLst/>
          </a:prstGeom>
          <a:noFill/>
          <a:ln w="19050" cap="flat" cmpd="sng">
            <a:solidFill>
              <a:srgbClr val="FAAD6D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4" name="Google Shape;24;p75"/>
          <p:cNvSpPr txBox="1">
            <a:spLocks noGrp="1"/>
          </p:cNvSpPr>
          <p:nvPr>
            <p:ph type="body" idx="1"/>
          </p:nvPr>
        </p:nvSpPr>
        <p:spPr>
          <a:xfrm>
            <a:off x="628650" y="1287617"/>
            <a:ext cx="7886700" cy="46290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619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619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238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238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ody 2 line title">
  <p:cSld name="Body 2 line title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0"/>
          <p:cNvSpPr txBox="1">
            <a:spLocks noGrp="1"/>
          </p:cNvSpPr>
          <p:nvPr>
            <p:ph type="body" idx="1"/>
          </p:nvPr>
        </p:nvSpPr>
        <p:spPr>
          <a:xfrm>
            <a:off x="620104" y="1689268"/>
            <a:ext cx="7895246" cy="4227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619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619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238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238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1" name="Google Shape;31;p80"/>
          <p:cNvSpPr txBox="1">
            <a:spLocks noGrp="1"/>
          </p:cNvSpPr>
          <p:nvPr>
            <p:ph type="title"/>
          </p:nvPr>
        </p:nvSpPr>
        <p:spPr>
          <a:xfrm>
            <a:off x="628650" y="948742"/>
            <a:ext cx="7886700" cy="367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pen Sans"/>
              <a:buNone/>
              <a:defRPr sz="32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cxnSp>
        <p:nvCxnSpPr>
          <p:cNvPr id="32" name="Google Shape;32;p80"/>
          <p:cNvCxnSpPr/>
          <p:nvPr/>
        </p:nvCxnSpPr>
        <p:spPr>
          <a:xfrm>
            <a:off x="692937" y="1357852"/>
            <a:ext cx="7758130" cy="0"/>
          </a:xfrm>
          <a:prstGeom prst="straightConnector1">
            <a:avLst/>
          </a:prstGeom>
          <a:noFill/>
          <a:ln w="19050" cap="flat" cmpd="sng">
            <a:solidFill>
              <a:srgbClr val="FAAD6D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1"/>
          <p:cNvSpPr txBox="1"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Open Sans"/>
              <a:buNone/>
              <a:defRPr sz="45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5" name="Google Shape;35;p81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6" name="Google Shape;36;p81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7" name="Google Shape;37;p81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8" name="Google Shape;38;p81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SCS Contact page">
  <p:cSld name="BSCS Contact page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hyperlink" Target="about:blank" TargetMode="External"/><Relationship Id="rId5" Type="http://schemas.openxmlformats.org/officeDocument/2006/relationships/image" Target="../media/image2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72"/>
          <p:cNvSpPr txBox="1"/>
          <p:nvPr/>
        </p:nvSpPr>
        <p:spPr>
          <a:xfrm>
            <a:off x="0" y="1097310"/>
            <a:ext cx="9144000" cy="540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75"/>
              <a:buFont typeface="Arial"/>
              <a:buNone/>
            </a:pPr>
            <a:r>
              <a:rPr lang="en-US" sz="975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Transforming Science Education Through Research-Driven Innovation</a:t>
            </a:r>
            <a:endParaRPr/>
          </a:p>
        </p:txBody>
      </p:sp>
      <p:cxnSp>
        <p:nvCxnSpPr>
          <p:cNvPr id="7" name="Google Shape;7;p72"/>
          <p:cNvCxnSpPr/>
          <p:nvPr/>
        </p:nvCxnSpPr>
        <p:spPr>
          <a:xfrm>
            <a:off x="679391" y="1114679"/>
            <a:ext cx="7785219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>
            <a:alphaModFix/>
          </a:blip>
          <a:stretch>
            <a:fillRect/>
          </a:stretch>
        </a:blip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74" descr="Alarm Clock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591909" y="0"/>
            <a:ext cx="474453" cy="474453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55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888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7" name="Google Shape;67;p85"/>
          <p:cNvCxnSpPr/>
          <p:nvPr/>
        </p:nvCxnSpPr>
        <p:spPr>
          <a:xfrm>
            <a:off x="728770" y="1815435"/>
            <a:ext cx="7734584" cy="0"/>
          </a:xfrm>
          <a:prstGeom prst="straightConnector1">
            <a:avLst/>
          </a:prstGeom>
          <a:noFill/>
          <a:ln w="19050" cap="flat" cmpd="sng">
            <a:solidFill>
              <a:srgbClr val="FAAD6D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"/>
          <p:cNvSpPr txBox="1"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Open Sans"/>
              <a:buNone/>
            </a:pPr>
            <a:r>
              <a:rPr lang="en-US" b="1">
                <a:latin typeface="Open Sans"/>
                <a:ea typeface="Open Sans"/>
                <a:cs typeface="Open Sans"/>
                <a:sym typeface="Open Sans"/>
              </a:rPr>
              <a:t>A Study of Matter and Energy in Systems</a:t>
            </a:r>
            <a:endParaRPr/>
          </a:p>
        </p:txBody>
      </p:sp>
      <p:sp>
        <p:nvSpPr>
          <p:cNvPr id="74" name="Google Shape;74;p1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 sz="2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Lesson 1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"/>
          <p:cNvSpPr txBox="1">
            <a:spLocks noGrp="1"/>
          </p:cNvSpPr>
          <p:nvPr>
            <p:ph type="title"/>
          </p:nvPr>
        </p:nvSpPr>
        <p:spPr>
          <a:xfrm>
            <a:off x="628650" y="459470"/>
            <a:ext cx="7886700" cy="367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pen Sans"/>
              <a:buNone/>
            </a:pPr>
            <a:r>
              <a:rPr lang="en-US"/>
              <a:t>Unit Central Question</a:t>
            </a:r>
            <a:endParaRPr/>
          </a:p>
        </p:txBody>
      </p:sp>
      <p:sp>
        <p:nvSpPr>
          <p:cNvPr id="80" name="Google Shape;80;p2"/>
          <p:cNvSpPr txBox="1">
            <a:spLocks noGrp="1"/>
          </p:cNvSpPr>
          <p:nvPr>
            <p:ph type="body" idx="1"/>
          </p:nvPr>
        </p:nvSpPr>
        <p:spPr>
          <a:xfrm>
            <a:off x="628650" y="1287617"/>
            <a:ext cx="7886700" cy="46290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800">
                <a:solidFill>
                  <a:schemeClr val="dk1"/>
                </a:solidFill>
              </a:rPr>
              <a:t>How do matter and energy move 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800">
                <a:solidFill>
                  <a:schemeClr val="dk1"/>
                </a:solidFill>
              </a:rPr>
              <a:t>through a system as living things interact 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800">
                <a:solidFill>
                  <a:schemeClr val="dk1"/>
                </a:solidFill>
              </a:rPr>
              <a:t>with each other and their environment?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3"/>
          <p:cNvSpPr txBox="1">
            <a:spLocks noGrp="1"/>
          </p:cNvSpPr>
          <p:nvPr>
            <p:ph type="title"/>
          </p:nvPr>
        </p:nvSpPr>
        <p:spPr>
          <a:xfrm>
            <a:off x="628650" y="459470"/>
            <a:ext cx="7886700" cy="367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pen Sans"/>
              <a:buNone/>
            </a:pPr>
            <a:r>
              <a:rPr lang="en-US"/>
              <a:t>Life in a Bottle</a:t>
            </a:r>
            <a:endParaRPr/>
          </a:p>
        </p:txBody>
      </p:sp>
      <p:sp>
        <p:nvSpPr>
          <p:cNvPr id="86" name="Google Shape;86;p3"/>
          <p:cNvSpPr txBox="1">
            <a:spLocks noGrp="1"/>
          </p:cNvSpPr>
          <p:nvPr>
            <p:ph type="body" idx="1"/>
          </p:nvPr>
        </p:nvSpPr>
        <p:spPr>
          <a:xfrm>
            <a:off x="628649" y="1287617"/>
            <a:ext cx="7923167" cy="46290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r>
              <a:rPr lang="en-US" sz="2400"/>
              <a:t>Step 2.</a:t>
            </a:r>
            <a:endParaRPr/>
          </a:p>
          <a:p>
            <a:pPr marL="171450" lvl="0" indent="-1714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en-US" sz="2400"/>
              <a:t>Watch the videoclip</a:t>
            </a:r>
            <a:endParaRPr/>
          </a:p>
          <a:p>
            <a:pPr marL="171450" lvl="0" indent="-1714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en-US" sz="2400"/>
              <a:t>Consider</a:t>
            </a:r>
            <a:endParaRPr/>
          </a:p>
          <a:p>
            <a:pPr marL="514350" lvl="1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en-US" sz="2400"/>
              <a:t>How does the plant stay alive?</a:t>
            </a:r>
            <a:endParaRPr/>
          </a:p>
        </p:txBody>
      </p:sp>
      <p:pic>
        <p:nvPicPr>
          <p:cNvPr id="87" name="Google Shape;87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08988" y="1899148"/>
            <a:ext cx="3333750" cy="3895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4"/>
          <p:cNvSpPr txBox="1">
            <a:spLocks noGrp="1"/>
          </p:cNvSpPr>
          <p:nvPr>
            <p:ph type="title"/>
          </p:nvPr>
        </p:nvSpPr>
        <p:spPr>
          <a:xfrm>
            <a:off x="628650" y="459470"/>
            <a:ext cx="7886700" cy="367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pen Sans"/>
              <a:buNone/>
            </a:pPr>
            <a:r>
              <a:rPr lang="en-US"/>
              <a:t>Life in a Bottle</a:t>
            </a:r>
            <a:endParaRPr/>
          </a:p>
        </p:txBody>
      </p:sp>
      <p:sp>
        <p:nvSpPr>
          <p:cNvPr id="93" name="Google Shape;93;p4"/>
          <p:cNvSpPr txBox="1">
            <a:spLocks noGrp="1"/>
          </p:cNvSpPr>
          <p:nvPr>
            <p:ph type="body" idx="1"/>
          </p:nvPr>
        </p:nvSpPr>
        <p:spPr>
          <a:xfrm>
            <a:off x="628650" y="1287617"/>
            <a:ext cx="7886700" cy="46290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r>
              <a:rPr lang="en-US" sz="2400"/>
              <a:t>Step 3.</a:t>
            </a:r>
            <a:endParaRPr/>
          </a:p>
          <a:p>
            <a:pPr marL="171450" lvl="0" indent="-1714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en-US" sz="2400"/>
              <a:t>Read the article, underlining ideas that help answer your questions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5"/>
          <p:cNvSpPr txBox="1">
            <a:spLocks noGrp="1"/>
          </p:cNvSpPr>
          <p:nvPr>
            <p:ph type="title"/>
          </p:nvPr>
        </p:nvSpPr>
        <p:spPr>
          <a:xfrm>
            <a:off x="628650" y="459470"/>
            <a:ext cx="7886700" cy="367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pen Sans"/>
              <a:buNone/>
            </a:pPr>
            <a:r>
              <a:rPr lang="en-US"/>
              <a:t>Lesson 1 Focus Question</a:t>
            </a:r>
            <a:endParaRPr/>
          </a:p>
        </p:txBody>
      </p:sp>
      <p:sp>
        <p:nvSpPr>
          <p:cNvPr id="99" name="Google Shape;99;p5"/>
          <p:cNvSpPr txBox="1">
            <a:spLocks noGrp="1"/>
          </p:cNvSpPr>
          <p:nvPr>
            <p:ph type="body" idx="1"/>
          </p:nvPr>
        </p:nvSpPr>
        <p:spPr>
          <a:xfrm>
            <a:off x="628650" y="1287617"/>
            <a:ext cx="7886700" cy="46290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800">
                <a:solidFill>
                  <a:schemeClr val="dk1"/>
                </a:solidFill>
              </a:rPr>
              <a:t>What are the characteristics of a system?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6"/>
          <p:cNvSpPr txBox="1">
            <a:spLocks noGrp="1"/>
          </p:cNvSpPr>
          <p:nvPr>
            <p:ph type="title"/>
          </p:nvPr>
        </p:nvSpPr>
        <p:spPr>
          <a:xfrm>
            <a:off x="628650" y="459470"/>
            <a:ext cx="7886700" cy="367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pen Sans"/>
              <a:buNone/>
            </a:pPr>
            <a:r>
              <a:rPr lang="en-US"/>
              <a:t>Life in a Bottle</a:t>
            </a:r>
            <a:endParaRPr/>
          </a:p>
        </p:txBody>
      </p:sp>
      <p:sp>
        <p:nvSpPr>
          <p:cNvPr id="105" name="Google Shape;105;p6"/>
          <p:cNvSpPr txBox="1">
            <a:spLocks noGrp="1"/>
          </p:cNvSpPr>
          <p:nvPr>
            <p:ph type="body" idx="1"/>
          </p:nvPr>
        </p:nvSpPr>
        <p:spPr>
          <a:xfrm>
            <a:off x="628650" y="1287617"/>
            <a:ext cx="7886700" cy="46290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r>
              <a:rPr lang="en-US" sz="2400"/>
              <a:t>Step 5.</a:t>
            </a:r>
            <a:endParaRPr/>
          </a:p>
          <a:p>
            <a:pPr marL="171450" lvl="0" indent="-1714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en-US" sz="2400"/>
              <a:t>Draw a picture of the terrarium</a:t>
            </a:r>
            <a:endParaRPr/>
          </a:p>
          <a:p>
            <a:pPr marL="514350" lvl="1" indent="-1714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en-US" sz="2400"/>
              <a:t>Label the parts, or components of the terrarium</a:t>
            </a:r>
            <a:endParaRPr/>
          </a:p>
          <a:p>
            <a:pPr marL="514350" lvl="1" indent="-1714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en-US" sz="2400"/>
              <a:t>Include any inputs to and outputs of the terrarium</a:t>
            </a:r>
            <a:endParaRPr/>
          </a:p>
          <a:p>
            <a:pPr marL="514350" lvl="1" indent="-190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endParaRPr sz="240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r>
              <a:rPr lang="en-US" sz="2400"/>
              <a:t>Step 6.</a:t>
            </a:r>
            <a:endParaRPr/>
          </a:p>
          <a:p>
            <a:pPr marL="171450" lvl="0" indent="-1714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en-US" sz="2400"/>
              <a:t>Read the information about systems and system models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7"/>
          <p:cNvSpPr txBox="1">
            <a:spLocks noGrp="1"/>
          </p:cNvSpPr>
          <p:nvPr>
            <p:ph type="title"/>
          </p:nvPr>
        </p:nvSpPr>
        <p:spPr>
          <a:xfrm>
            <a:off x="628650" y="459470"/>
            <a:ext cx="7886700" cy="367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pen Sans"/>
              <a:buNone/>
            </a:pPr>
            <a:r>
              <a:rPr lang="en-US"/>
              <a:t>A Terrarium System</a:t>
            </a:r>
            <a:endParaRPr/>
          </a:p>
        </p:txBody>
      </p:sp>
      <p:pic>
        <p:nvPicPr>
          <p:cNvPr id="111" name="Google Shape;111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486" y="1292497"/>
            <a:ext cx="7479029" cy="45193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8"/>
          <p:cNvSpPr txBox="1">
            <a:spLocks noGrp="1"/>
          </p:cNvSpPr>
          <p:nvPr>
            <p:ph type="title"/>
          </p:nvPr>
        </p:nvSpPr>
        <p:spPr>
          <a:xfrm>
            <a:off x="628650" y="459470"/>
            <a:ext cx="7886700" cy="367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pen Sans"/>
              <a:buNone/>
            </a:pPr>
            <a:r>
              <a:rPr lang="en-US"/>
              <a:t>A Terrarium System</a:t>
            </a:r>
            <a:endParaRPr/>
          </a:p>
        </p:txBody>
      </p:sp>
      <p:sp>
        <p:nvSpPr>
          <p:cNvPr id="117" name="Google Shape;117;p8"/>
          <p:cNvSpPr txBox="1">
            <a:spLocks noGrp="1"/>
          </p:cNvSpPr>
          <p:nvPr>
            <p:ph type="body" idx="1"/>
          </p:nvPr>
        </p:nvSpPr>
        <p:spPr>
          <a:xfrm>
            <a:off x="628650" y="1287617"/>
            <a:ext cx="7886700" cy="46290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r>
              <a:rPr lang="en-US" sz="2400"/>
              <a:t>Step 8.</a:t>
            </a:r>
            <a:endParaRPr/>
          </a:p>
          <a:p>
            <a:pPr marL="171450" lvl="0" indent="-1714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en-US" sz="2400"/>
              <a:t>Revise your initial model of the terrarium</a:t>
            </a:r>
            <a:endParaRPr/>
          </a:p>
          <a:p>
            <a:pPr marL="514350" lvl="1" indent="-1714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en-US" sz="2400"/>
              <a:t>Add labels showing the characteristics of a system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9"/>
          <p:cNvSpPr txBox="1">
            <a:spLocks noGrp="1"/>
          </p:cNvSpPr>
          <p:nvPr>
            <p:ph type="title"/>
          </p:nvPr>
        </p:nvSpPr>
        <p:spPr>
          <a:xfrm>
            <a:off x="628650" y="459470"/>
            <a:ext cx="7886700" cy="367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pen Sans"/>
              <a:buNone/>
            </a:pPr>
            <a:r>
              <a:rPr lang="en-US"/>
              <a:t>Lesson 1 Focus Question</a:t>
            </a:r>
            <a:endParaRPr/>
          </a:p>
        </p:txBody>
      </p:sp>
      <p:sp>
        <p:nvSpPr>
          <p:cNvPr id="123" name="Google Shape;123;p9"/>
          <p:cNvSpPr txBox="1">
            <a:spLocks noGrp="1"/>
          </p:cNvSpPr>
          <p:nvPr>
            <p:ph type="body" idx="1"/>
          </p:nvPr>
        </p:nvSpPr>
        <p:spPr>
          <a:xfrm>
            <a:off x="628650" y="1287617"/>
            <a:ext cx="7886700" cy="46290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>
                <a:solidFill>
                  <a:schemeClr val="dk1"/>
                </a:solidFill>
              </a:rPr>
              <a:t>What are the characteristics of a system?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endParaRPr sz="24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endParaRPr sz="2400"/>
          </a:p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en-US" sz="2400"/>
              <a:t>Revisit your early ideas.</a:t>
            </a:r>
            <a:endParaRPr/>
          </a:p>
          <a:p>
            <a:pPr marL="171450" lvl="0" indent="-19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endParaRPr sz="2400"/>
          </a:p>
          <a:p>
            <a:pPr marL="171450" lvl="0" indent="-1714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en-US" sz="2400"/>
              <a:t>If your thinking has changed, add to or revise your ideas using a different color pen/pencil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SCS 2018">
  <a:themeElements>
    <a:clrScheme name="Custom 3">
      <a:dk1>
        <a:srgbClr val="273676"/>
      </a:dk1>
      <a:lt1>
        <a:srgbClr val="3184B1"/>
      </a:lt1>
      <a:dk2>
        <a:srgbClr val="FAAD6D"/>
      </a:dk2>
      <a:lt2>
        <a:srgbClr val="A5A4A4"/>
      </a:lt2>
      <a:accent1>
        <a:srgbClr val="DFE5ED"/>
      </a:accent1>
      <a:accent2>
        <a:srgbClr val="FDF3E7"/>
      </a:accent2>
      <a:accent3>
        <a:srgbClr val="5E3C7C"/>
      </a:accent3>
      <a:accent4>
        <a:srgbClr val="119762"/>
      </a:accent4>
      <a:accent5>
        <a:srgbClr val="AE2526"/>
      </a:accent5>
      <a:accent6>
        <a:srgbClr val="4C4C4C"/>
      </a:accent6>
      <a:hlink>
        <a:srgbClr val="FFFFFF"/>
      </a:hlink>
      <a:folHlink>
        <a:srgbClr val="00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SCS Body">
  <a:themeElements>
    <a:clrScheme name="BSCS colors">
      <a:dk1>
        <a:srgbClr val="273676"/>
      </a:dk1>
      <a:lt1>
        <a:srgbClr val="3184B1"/>
      </a:lt1>
      <a:dk2>
        <a:srgbClr val="FAAD6D"/>
      </a:dk2>
      <a:lt2>
        <a:srgbClr val="A5A4A4"/>
      </a:lt2>
      <a:accent1>
        <a:srgbClr val="DFE5ED"/>
      </a:accent1>
      <a:accent2>
        <a:srgbClr val="FDF3E7"/>
      </a:accent2>
      <a:accent3>
        <a:srgbClr val="5E3C7C"/>
      </a:accent3>
      <a:accent4>
        <a:srgbClr val="119762"/>
      </a:accent4>
      <a:accent5>
        <a:srgbClr val="AE2526"/>
      </a:accent5>
      <a:accent6>
        <a:srgbClr val="4C4C4C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BSCS Contact Pag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183</Words>
  <Application>Microsoft Office PowerPoint</Application>
  <PresentationFormat>On-screen Show (4:3)</PresentationFormat>
  <Paragraphs>40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Open Sans</vt:lpstr>
      <vt:lpstr>Arial</vt:lpstr>
      <vt:lpstr>Calibri</vt:lpstr>
      <vt:lpstr>BSCS 2018</vt:lpstr>
      <vt:lpstr>BSCS Body</vt:lpstr>
      <vt:lpstr>BSCS Contact Page</vt:lpstr>
      <vt:lpstr>A Study of Matter and Energy in Systems</vt:lpstr>
      <vt:lpstr>Unit Central Question</vt:lpstr>
      <vt:lpstr>Life in a Bottle</vt:lpstr>
      <vt:lpstr>Life in a Bottle</vt:lpstr>
      <vt:lpstr>Lesson 1 Focus Question</vt:lpstr>
      <vt:lpstr>Life in a Bottle</vt:lpstr>
      <vt:lpstr>A Terrarium System</vt:lpstr>
      <vt:lpstr>A Terrarium System</vt:lpstr>
      <vt:lpstr>Lesson 1 Focus Question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Study of Matter and Energy in Systems</dc:title>
  <dc:creator>Cindy Gay</dc:creator>
  <cp:lastModifiedBy>Ashley Whitaker</cp:lastModifiedBy>
  <cp:revision>2</cp:revision>
  <dcterms:created xsi:type="dcterms:W3CDTF">2019-09-26T14:20:52Z</dcterms:created>
  <dcterms:modified xsi:type="dcterms:W3CDTF">2023-08-09T15:34:14Z</dcterms:modified>
</cp:coreProperties>
</file>