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1" r:id="rId2"/>
    <p:sldMasterId id="2147483661" r:id="rId3"/>
  </p:sldMasterIdLst>
  <p:notesMasterIdLst>
    <p:notesMasterId r:id="rId14"/>
  </p:notesMasterIdLst>
  <p:sldIdLst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85" roundtripDataSignature="AMtx7mjGYsbW01qyMDATXkqDNNDHHjZ3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85" Type="http://customschemas.google.com/relationships/presentationmetadata" Target="meta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89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8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86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73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Open Sans"/>
              <a:buNone/>
              <a:defRPr sz="45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73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73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SCS title page">
  <p:cSld name="BSCS title pag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9"/>
          <p:cNvSpPr txBox="1">
            <a:spLocks noGrp="1"/>
          </p:cNvSpPr>
          <p:nvPr>
            <p:ph type="title"/>
          </p:nvPr>
        </p:nvSpPr>
        <p:spPr>
          <a:xfrm>
            <a:off x="687939" y="2415100"/>
            <a:ext cx="7770263" cy="441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None/>
              <a:defRPr sz="3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79"/>
          <p:cNvSpPr txBox="1">
            <a:spLocks noGrp="1"/>
          </p:cNvSpPr>
          <p:nvPr>
            <p:ph type="body" idx="1"/>
          </p:nvPr>
        </p:nvSpPr>
        <p:spPr>
          <a:xfrm>
            <a:off x="687938" y="3359595"/>
            <a:ext cx="7757445" cy="206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79"/>
          <p:cNvSpPr txBox="1">
            <a:spLocks noGrp="1"/>
          </p:cNvSpPr>
          <p:nvPr>
            <p:ph type="body" idx="2"/>
          </p:nvPr>
        </p:nvSpPr>
        <p:spPr>
          <a:xfrm>
            <a:off x="687939" y="2928966"/>
            <a:ext cx="7770263" cy="25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79"/>
          <p:cNvSpPr txBox="1">
            <a:spLocks noGrp="1"/>
          </p:cNvSpPr>
          <p:nvPr>
            <p:ph type="body" idx="3"/>
          </p:nvPr>
        </p:nvSpPr>
        <p:spPr>
          <a:xfrm>
            <a:off x="687938" y="3672500"/>
            <a:ext cx="3884063" cy="2104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24">
          <p15:clr>
            <a:srgbClr val="FBAE40"/>
          </p15:clr>
        </p15:guide>
        <p15:guide id="2" pos="3996">
          <p15:clr>
            <a:srgbClr val="FBAE40"/>
          </p15:clr>
        </p15:guide>
        <p15:guide id="3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1 line title">
  <p:cSld name="Body 1 line 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5"/>
          <p:cNvSpPr txBox="1">
            <a:spLocks noGrp="1"/>
          </p:cNvSpPr>
          <p:nvPr>
            <p:ph type="title"/>
          </p:nvPr>
        </p:nvSpPr>
        <p:spPr>
          <a:xfrm>
            <a:off x="628650" y="459470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23" name="Google Shape;23;p75"/>
          <p:cNvCxnSpPr/>
          <p:nvPr/>
        </p:nvCxnSpPr>
        <p:spPr>
          <a:xfrm>
            <a:off x="692937" y="945494"/>
            <a:ext cx="7758130" cy="0"/>
          </a:xfrm>
          <a:prstGeom prst="straightConnector1">
            <a:avLst/>
          </a:prstGeom>
          <a:noFill/>
          <a:ln w="19050" cap="flat" cmpd="sng">
            <a:solidFill>
              <a:srgbClr val="FAAD6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" name="Google Shape;24;p75"/>
          <p:cNvSpPr txBox="1">
            <a:spLocks noGrp="1"/>
          </p:cNvSpPr>
          <p:nvPr>
            <p:ph type="body" idx="1"/>
          </p:nvPr>
        </p:nvSpPr>
        <p:spPr>
          <a:xfrm>
            <a:off x="628650" y="1287617"/>
            <a:ext cx="7886700" cy="462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 Body - two lines">
  <p:cSld name="02 Body - two line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6"/>
          <p:cNvSpPr txBox="1">
            <a:spLocks noGrp="1"/>
          </p:cNvSpPr>
          <p:nvPr>
            <p:ph type="title"/>
          </p:nvPr>
        </p:nvSpPr>
        <p:spPr>
          <a:xfrm>
            <a:off x="628650" y="871824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27" name="Google Shape;27;p76"/>
          <p:cNvCxnSpPr/>
          <p:nvPr/>
        </p:nvCxnSpPr>
        <p:spPr>
          <a:xfrm>
            <a:off x="692935" y="1357852"/>
            <a:ext cx="7758130" cy="0"/>
          </a:xfrm>
          <a:prstGeom prst="straightConnector1">
            <a:avLst/>
          </a:prstGeom>
          <a:noFill/>
          <a:ln w="19050" cap="flat" cmpd="sng">
            <a:solidFill>
              <a:srgbClr val="FAAD6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28;p76"/>
          <p:cNvSpPr txBox="1">
            <a:spLocks noGrp="1"/>
          </p:cNvSpPr>
          <p:nvPr>
            <p:ph type="body" idx="1"/>
          </p:nvPr>
        </p:nvSpPr>
        <p:spPr>
          <a:xfrm>
            <a:off x="628650" y="1699972"/>
            <a:ext cx="7886700" cy="4216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2 line title">
  <p:cSld name="Body 2 line 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0"/>
          <p:cNvSpPr txBox="1">
            <a:spLocks noGrp="1"/>
          </p:cNvSpPr>
          <p:nvPr>
            <p:ph type="body" idx="1"/>
          </p:nvPr>
        </p:nvSpPr>
        <p:spPr>
          <a:xfrm>
            <a:off x="620104" y="1689268"/>
            <a:ext cx="7895246" cy="422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" name="Google Shape;31;p80"/>
          <p:cNvSpPr txBox="1">
            <a:spLocks noGrp="1"/>
          </p:cNvSpPr>
          <p:nvPr>
            <p:ph type="title"/>
          </p:nvPr>
        </p:nvSpPr>
        <p:spPr>
          <a:xfrm>
            <a:off x="628650" y="948742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32" name="Google Shape;32;p80"/>
          <p:cNvCxnSpPr/>
          <p:nvPr/>
        </p:nvCxnSpPr>
        <p:spPr>
          <a:xfrm>
            <a:off x="692937" y="1357852"/>
            <a:ext cx="7758130" cy="0"/>
          </a:xfrm>
          <a:prstGeom prst="straightConnector1">
            <a:avLst/>
          </a:prstGeom>
          <a:noFill/>
          <a:ln w="19050" cap="flat" cmpd="sng">
            <a:solidFill>
              <a:srgbClr val="FAAD6D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1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Open Sans"/>
              <a:buNone/>
              <a:defRPr sz="45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81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6" name="Google Shape;36;p8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" name="Google Shape;37;p8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8" name="Google Shape;38;p8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SCS Contact page">
  <p:cSld name="BSCS Contact pag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5.xml"/><Relationship Id="rId7" Type="http://schemas.openxmlformats.org/officeDocument/2006/relationships/hyperlink" Target="about:blank" TargetMode="Externa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2"/>
          <p:cNvSpPr txBox="1"/>
          <p:nvPr/>
        </p:nvSpPr>
        <p:spPr>
          <a:xfrm>
            <a:off x="0" y="1097310"/>
            <a:ext cx="9144000" cy="54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75"/>
              <a:buFont typeface="Arial"/>
              <a:buNone/>
            </a:pPr>
            <a:r>
              <a:rPr lang="en-US" sz="975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Transforming Science Education Through Research-Driven Innovation</a:t>
            </a:r>
            <a:endParaRPr/>
          </a:p>
        </p:txBody>
      </p:sp>
      <p:cxnSp>
        <p:nvCxnSpPr>
          <p:cNvPr id="7" name="Google Shape;7;p72"/>
          <p:cNvCxnSpPr/>
          <p:nvPr/>
        </p:nvCxnSpPr>
        <p:spPr>
          <a:xfrm>
            <a:off x="679391" y="1114679"/>
            <a:ext cx="778521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74" descr="Alarm Clock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591909" y="0"/>
            <a:ext cx="474453" cy="47445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8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Google Shape;67;p85"/>
          <p:cNvCxnSpPr/>
          <p:nvPr/>
        </p:nvCxnSpPr>
        <p:spPr>
          <a:xfrm>
            <a:off x="728770" y="1815435"/>
            <a:ext cx="7734584" cy="0"/>
          </a:xfrm>
          <a:prstGeom prst="straightConnector1">
            <a:avLst/>
          </a:prstGeom>
          <a:noFill/>
          <a:ln w="19050" cap="flat" cmpd="sng">
            <a:solidFill>
              <a:srgbClr val="FAAD6D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Open Sans"/>
              <a:buNone/>
            </a:pPr>
            <a:r>
              <a:rPr lang="en-US" b="1">
                <a:latin typeface="Open Sans"/>
                <a:ea typeface="Open Sans"/>
                <a:cs typeface="Open Sans"/>
                <a:sym typeface="Open Sans"/>
              </a:rPr>
              <a:t>A Study of Matter and Energy in Systems</a:t>
            </a:r>
            <a:endParaRPr/>
          </a:p>
        </p:txBody>
      </p:sp>
      <p:sp>
        <p:nvSpPr>
          <p:cNvPr id="212" name="Google Shape;212;p21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Lesson 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0"/>
          <p:cNvSpPr txBox="1">
            <a:spLocks noGrp="1"/>
          </p:cNvSpPr>
          <p:nvPr>
            <p:ph type="title"/>
          </p:nvPr>
        </p:nvSpPr>
        <p:spPr>
          <a:xfrm>
            <a:off x="628650" y="459470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Lesson 3 Focus Question</a:t>
            </a:r>
            <a:endParaRPr/>
          </a:p>
        </p:txBody>
      </p:sp>
      <p:sp>
        <p:nvSpPr>
          <p:cNvPr id="270" name="Google Shape;270;p30"/>
          <p:cNvSpPr txBox="1">
            <a:spLocks noGrp="1"/>
          </p:cNvSpPr>
          <p:nvPr>
            <p:ph type="body" idx="1"/>
          </p:nvPr>
        </p:nvSpPr>
        <p:spPr>
          <a:xfrm>
            <a:off x="628650" y="1287617"/>
            <a:ext cx="7886700" cy="462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chemeClr val="dk1"/>
                </a:solidFill>
              </a:rPr>
              <a:t>What is the role of energy in creating the outputs of photosynthesis?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Revisit your early ideas and consider the activities you completed.</a:t>
            </a:r>
            <a:endParaRPr/>
          </a:p>
          <a:p>
            <a:pPr marL="171450" lvl="0" indent="-19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/>
          </a:p>
          <a:p>
            <a:pPr marL="17145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If your thinking has changed, add to or revise your ideas using a different color pen/pencil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2"/>
          <p:cNvSpPr txBox="1">
            <a:spLocks noGrp="1"/>
          </p:cNvSpPr>
          <p:nvPr>
            <p:ph type="title"/>
          </p:nvPr>
        </p:nvSpPr>
        <p:spPr>
          <a:xfrm>
            <a:off x="628650" y="459470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Unit Central Question</a:t>
            </a:r>
            <a:endParaRPr/>
          </a:p>
        </p:txBody>
      </p:sp>
      <p:sp>
        <p:nvSpPr>
          <p:cNvPr id="218" name="Google Shape;218;p22"/>
          <p:cNvSpPr txBox="1">
            <a:spLocks noGrp="1"/>
          </p:cNvSpPr>
          <p:nvPr>
            <p:ph type="body" idx="1"/>
          </p:nvPr>
        </p:nvSpPr>
        <p:spPr>
          <a:xfrm>
            <a:off x="628650" y="1287617"/>
            <a:ext cx="7886700" cy="462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solidFill>
                  <a:schemeClr val="dk1"/>
                </a:solidFill>
              </a:rPr>
              <a:t>How do matter and energy move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solidFill>
                  <a:schemeClr val="dk1"/>
                </a:solidFill>
              </a:rPr>
              <a:t>through a system as living things interact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solidFill>
                  <a:schemeClr val="dk1"/>
                </a:solidFill>
              </a:rPr>
              <a:t>with each other and their environment?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3"/>
          <p:cNvSpPr txBox="1">
            <a:spLocks noGrp="1"/>
          </p:cNvSpPr>
          <p:nvPr>
            <p:ph type="title"/>
          </p:nvPr>
        </p:nvSpPr>
        <p:spPr>
          <a:xfrm>
            <a:off x="628650" y="459470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Lesson 3 Focus Question</a:t>
            </a:r>
            <a:endParaRPr/>
          </a:p>
        </p:txBody>
      </p:sp>
      <p:sp>
        <p:nvSpPr>
          <p:cNvPr id="224" name="Google Shape;224;p23"/>
          <p:cNvSpPr txBox="1">
            <a:spLocks noGrp="1"/>
          </p:cNvSpPr>
          <p:nvPr>
            <p:ph type="body" idx="1"/>
          </p:nvPr>
        </p:nvSpPr>
        <p:spPr>
          <a:xfrm>
            <a:off x="628650" y="1287617"/>
            <a:ext cx="7886700" cy="462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solidFill>
                  <a:schemeClr val="dk1"/>
                </a:solidFill>
              </a:rPr>
              <a:t>What is the role of energy in creating the outputs of photosynthesis?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4"/>
          <p:cNvSpPr txBox="1">
            <a:spLocks noGrp="1"/>
          </p:cNvSpPr>
          <p:nvPr>
            <p:ph type="title"/>
          </p:nvPr>
        </p:nvSpPr>
        <p:spPr>
          <a:xfrm>
            <a:off x="628650" y="459470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Energy Transfer in Photosynthesis</a:t>
            </a:r>
            <a:endParaRPr/>
          </a:p>
        </p:txBody>
      </p:sp>
      <p:pic>
        <p:nvPicPr>
          <p:cNvPr id="230" name="Google Shape;23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8720" y="995180"/>
            <a:ext cx="6766560" cy="4899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5"/>
          <p:cNvSpPr txBox="1">
            <a:spLocks noGrp="1"/>
          </p:cNvSpPr>
          <p:nvPr>
            <p:ph type="title"/>
          </p:nvPr>
        </p:nvSpPr>
        <p:spPr>
          <a:xfrm>
            <a:off x="628650" y="459470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Energy Transfer in Photosynthesis</a:t>
            </a:r>
            <a:endParaRPr/>
          </a:p>
        </p:txBody>
      </p:sp>
      <p:sp>
        <p:nvSpPr>
          <p:cNvPr id="236" name="Google Shape;236;p25"/>
          <p:cNvSpPr txBox="1">
            <a:spLocks noGrp="1"/>
          </p:cNvSpPr>
          <p:nvPr>
            <p:ph type="body" idx="1"/>
          </p:nvPr>
        </p:nvSpPr>
        <p:spPr>
          <a:xfrm>
            <a:off x="628650" y="1287617"/>
            <a:ext cx="7886700" cy="462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400"/>
              <a:t>Step 3.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Discuss possible questions you could test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Star the question your group would most like to test</a:t>
            </a:r>
            <a:endParaRPr/>
          </a:p>
        </p:txBody>
      </p:sp>
      <p:pic>
        <p:nvPicPr>
          <p:cNvPr id="237" name="Google Shape;23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8775" y="2865937"/>
            <a:ext cx="588645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6"/>
          <p:cNvSpPr txBox="1">
            <a:spLocks noGrp="1"/>
          </p:cNvSpPr>
          <p:nvPr>
            <p:ph type="title"/>
          </p:nvPr>
        </p:nvSpPr>
        <p:spPr>
          <a:xfrm>
            <a:off x="628650" y="459470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Energy Transfer in Photosynthesis</a:t>
            </a:r>
            <a:endParaRPr/>
          </a:p>
        </p:txBody>
      </p:sp>
      <p:sp>
        <p:nvSpPr>
          <p:cNvPr id="243" name="Google Shape;243;p26"/>
          <p:cNvSpPr txBox="1">
            <a:spLocks noGrp="1"/>
          </p:cNvSpPr>
          <p:nvPr>
            <p:ph type="body" idx="1"/>
          </p:nvPr>
        </p:nvSpPr>
        <p:spPr>
          <a:xfrm>
            <a:off x="628650" y="1287617"/>
            <a:ext cx="7886700" cy="462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400"/>
              <a:t>Step 4.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Set up your investigation and record your data</a:t>
            </a:r>
            <a:endParaRPr/>
          </a:p>
          <a:p>
            <a:pPr marL="514350" lvl="1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Include the data from leaf disks placed in the dark</a:t>
            </a:r>
            <a:endParaRPr/>
          </a:p>
          <a:p>
            <a:pPr marL="514350" lvl="1" indent="-19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/>
          </a:p>
          <a:p>
            <a:pPr marL="514350" lvl="1" indent="-19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/>
          </a:p>
          <a:p>
            <a:pPr marL="514350" lvl="1" indent="-19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/>
          </a:p>
          <a:p>
            <a:pPr marL="514350" lvl="1" indent="-120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</a:pPr>
            <a:endParaRPr sz="800"/>
          </a:p>
          <a:p>
            <a:pPr marL="34290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</a:pPr>
            <a:endParaRPr sz="8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400"/>
              <a:t>Step 5.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Graph your data, labeling axes and variables</a:t>
            </a:r>
            <a:endParaRPr/>
          </a:p>
        </p:txBody>
      </p:sp>
      <p:pic>
        <p:nvPicPr>
          <p:cNvPr id="244" name="Google Shape;24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4046" y="2790281"/>
            <a:ext cx="6319497" cy="18290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7"/>
          <p:cNvSpPr txBox="1">
            <a:spLocks noGrp="1"/>
          </p:cNvSpPr>
          <p:nvPr>
            <p:ph type="title"/>
          </p:nvPr>
        </p:nvSpPr>
        <p:spPr>
          <a:xfrm>
            <a:off x="628650" y="459470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Scientific Explanation</a:t>
            </a:r>
            <a:endParaRPr/>
          </a:p>
        </p:txBody>
      </p:sp>
      <p:pic>
        <p:nvPicPr>
          <p:cNvPr id="250" name="Google Shape;25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4297" y="1167537"/>
            <a:ext cx="6791053" cy="4741868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7"/>
          <p:cNvSpPr txBox="1">
            <a:spLocks noGrp="1"/>
          </p:cNvSpPr>
          <p:nvPr>
            <p:ph type="body" idx="1"/>
          </p:nvPr>
        </p:nvSpPr>
        <p:spPr>
          <a:xfrm>
            <a:off x="435429" y="4328336"/>
            <a:ext cx="4606834" cy="120537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n-US" sz="2400" b="1">
                <a:solidFill>
                  <a:srgbClr val="FFFFFF"/>
                </a:solidFill>
              </a:rPr>
              <a:t>Write a scientific explanation that answers the question your group investigated.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8"/>
          <p:cNvSpPr txBox="1">
            <a:spLocks noGrp="1"/>
          </p:cNvSpPr>
          <p:nvPr>
            <p:ph type="title"/>
          </p:nvPr>
        </p:nvSpPr>
        <p:spPr>
          <a:xfrm>
            <a:off x="628650" y="1049106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60"/>
              <a:buFont typeface="Open Sans"/>
              <a:buNone/>
            </a:pPr>
            <a:r>
              <a:rPr lang="en-US" sz="4860"/>
              <a:t>CCCR</a:t>
            </a:r>
            <a:br>
              <a:rPr lang="en-US" sz="4860"/>
            </a:br>
            <a:r>
              <a:rPr lang="en-US" sz="4860"/>
              <a:t>C</a:t>
            </a:r>
            <a:r>
              <a:rPr lang="en-US" sz="2880"/>
              <a:t>onsider-</a:t>
            </a:r>
            <a:r>
              <a:rPr lang="en-US" sz="4860"/>
              <a:t>C</a:t>
            </a:r>
            <a:r>
              <a:rPr lang="en-US" sz="2880"/>
              <a:t>ontribute-</a:t>
            </a:r>
            <a:r>
              <a:rPr lang="en-US" sz="4860"/>
              <a:t>C</a:t>
            </a:r>
            <a:r>
              <a:rPr lang="en-US" sz="2880"/>
              <a:t>onsult-</a:t>
            </a:r>
            <a:r>
              <a:rPr lang="en-US" sz="4860"/>
              <a:t>R</a:t>
            </a:r>
            <a:r>
              <a:rPr lang="en-US" sz="2880"/>
              <a:t>evise</a:t>
            </a:r>
            <a:endParaRPr/>
          </a:p>
        </p:txBody>
      </p:sp>
      <p:sp>
        <p:nvSpPr>
          <p:cNvPr id="257" name="Google Shape;257;p28"/>
          <p:cNvSpPr txBox="1">
            <a:spLocks noGrp="1"/>
          </p:cNvSpPr>
          <p:nvPr>
            <p:ph type="body" idx="1"/>
          </p:nvPr>
        </p:nvSpPr>
        <p:spPr>
          <a:xfrm>
            <a:off x="628650" y="1699972"/>
            <a:ext cx="7886700" cy="4216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None/>
            </a:pPr>
            <a:r>
              <a:rPr lang="en-US" sz="3600" b="1">
                <a:solidFill>
                  <a:srgbClr val="FF0000"/>
                </a:solidFill>
              </a:rPr>
              <a:t>C</a:t>
            </a:r>
            <a:r>
              <a:rPr lang="en-US" sz="3600" b="1"/>
              <a:t>onsider</a:t>
            </a:r>
            <a:r>
              <a:rPr lang="en-US" sz="3600"/>
              <a:t> and think individually. Write down your best ideas.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FF0000"/>
              </a:buClr>
              <a:buSzPts val="3600"/>
              <a:buNone/>
            </a:pPr>
            <a:r>
              <a:rPr lang="en-US" sz="3600" b="1">
                <a:solidFill>
                  <a:srgbClr val="FF0000"/>
                </a:solidFill>
              </a:rPr>
              <a:t>C</a:t>
            </a:r>
            <a:r>
              <a:rPr lang="en-US" sz="3600" b="1"/>
              <a:t>ontribute </a:t>
            </a:r>
            <a:r>
              <a:rPr lang="en-US" sz="3600"/>
              <a:t>your ideas with a partner.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FF0000"/>
              </a:buClr>
              <a:buSzPts val="3600"/>
              <a:buNone/>
            </a:pPr>
            <a:r>
              <a:rPr lang="en-US" sz="3600" b="1">
                <a:solidFill>
                  <a:srgbClr val="FF0000"/>
                </a:solidFill>
              </a:rPr>
              <a:t>C</a:t>
            </a:r>
            <a:r>
              <a:rPr lang="en-US" sz="3600" b="1"/>
              <a:t>onsult</a:t>
            </a:r>
            <a:r>
              <a:rPr lang="en-US" sz="3600"/>
              <a:t> your partner.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FF0000"/>
              </a:buClr>
              <a:buSzPts val="3600"/>
              <a:buNone/>
            </a:pPr>
            <a:r>
              <a:rPr lang="en-US" sz="3600" b="1">
                <a:solidFill>
                  <a:srgbClr val="FF0000"/>
                </a:solidFill>
              </a:rPr>
              <a:t>R</a:t>
            </a:r>
            <a:r>
              <a:rPr lang="en-US" sz="3600" b="1"/>
              <a:t>evise</a:t>
            </a:r>
            <a:r>
              <a:rPr lang="en-US" sz="3600"/>
              <a:t> your ideas.</a:t>
            </a:r>
            <a:endParaRPr/>
          </a:p>
          <a:p>
            <a:pPr marL="514350" lvl="1" indent="-171450" algn="l" rtl="0">
              <a:lnSpc>
                <a:spcPct val="110000"/>
              </a:lnSpc>
              <a:spcBef>
                <a:spcPts val="1575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/>
              <a:t>Make revisions in a different colored pen or pencil</a:t>
            </a:r>
            <a:endParaRPr/>
          </a:p>
          <a:p>
            <a:pPr marL="171450" lvl="0" indent="-571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9"/>
          <p:cNvSpPr txBox="1">
            <a:spLocks noGrp="1"/>
          </p:cNvSpPr>
          <p:nvPr>
            <p:ph type="title"/>
          </p:nvPr>
        </p:nvSpPr>
        <p:spPr>
          <a:xfrm>
            <a:off x="628650" y="459470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A Plant as a System</a:t>
            </a:r>
            <a:endParaRPr/>
          </a:p>
        </p:txBody>
      </p:sp>
      <p:sp>
        <p:nvSpPr>
          <p:cNvPr id="263" name="Google Shape;263;p29"/>
          <p:cNvSpPr txBox="1">
            <a:spLocks noGrp="1"/>
          </p:cNvSpPr>
          <p:nvPr>
            <p:ph type="body" idx="1"/>
          </p:nvPr>
        </p:nvSpPr>
        <p:spPr>
          <a:xfrm>
            <a:off x="628650" y="1287617"/>
            <a:ext cx="7886700" cy="2274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400"/>
              <a:t>Step 7.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Add ideas about energy transfer to your model of the terrarium plant system.</a:t>
            </a:r>
            <a:endParaRPr/>
          </a:p>
        </p:txBody>
      </p:sp>
      <p:pic>
        <p:nvPicPr>
          <p:cNvPr id="264" name="Google Shape;26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4916" y="2789188"/>
            <a:ext cx="4514169" cy="2891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SCS 2018">
  <a:themeElements>
    <a:clrScheme name="Custom 3">
      <a:dk1>
        <a:srgbClr val="273676"/>
      </a:dk1>
      <a:lt1>
        <a:srgbClr val="3184B1"/>
      </a:lt1>
      <a:dk2>
        <a:srgbClr val="FAAD6D"/>
      </a:dk2>
      <a:lt2>
        <a:srgbClr val="A5A4A4"/>
      </a:lt2>
      <a:accent1>
        <a:srgbClr val="DFE5ED"/>
      </a:accent1>
      <a:accent2>
        <a:srgbClr val="FDF3E7"/>
      </a:accent2>
      <a:accent3>
        <a:srgbClr val="5E3C7C"/>
      </a:accent3>
      <a:accent4>
        <a:srgbClr val="119762"/>
      </a:accent4>
      <a:accent5>
        <a:srgbClr val="AE2526"/>
      </a:accent5>
      <a:accent6>
        <a:srgbClr val="4C4C4C"/>
      </a:accent6>
      <a:hlink>
        <a:srgbClr val="FFFFFF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SCS Body">
  <a:themeElements>
    <a:clrScheme name="BSCS colors">
      <a:dk1>
        <a:srgbClr val="273676"/>
      </a:dk1>
      <a:lt1>
        <a:srgbClr val="3184B1"/>
      </a:lt1>
      <a:dk2>
        <a:srgbClr val="FAAD6D"/>
      </a:dk2>
      <a:lt2>
        <a:srgbClr val="A5A4A4"/>
      </a:lt2>
      <a:accent1>
        <a:srgbClr val="DFE5ED"/>
      </a:accent1>
      <a:accent2>
        <a:srgbClr val="FDF3E7"/>
      </a:accent2>
      <a:accent3>
        <a:srgbClr val="5E3C7C"/>
      </a:accent3>
      <a:accent4>
        <a:srgbClr val="119762"/>
      </a:accent4>
      <a:accent5>
        <a:srgbClr val="AE2526"/>
      </a:accent5>
      <a:accent6>
        <a:srgbClr val="4C4C4C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SCS Contact Pag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234</Words>
  <Application>Microsoft Office PowerPoint</Application>
  <PresentationFormat>On-screen Show (4:3)</PresentationFormat>
  <Paragraphs>46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Open Sans</vt:lpstr>
      <vt:lpstr>Arial</vt:lpstr>
      <vt:lpstr>Calibri</vt:lpstr>
      <vt:lpstr>BSCS 2018</vt:lpstr>
      <vt:lpstr>BSCS Body</vt:lpstr>
      <vt:lpstr>BSCS Contact Page</vt:lpstr>
      <vt:lpstr>A Study of Matter and Energy in Systems</vt:lpstr>
      <vt:lpstr>Unit Central Question</vt:lpstr>
      <vt:lpstr>Lesson 3 Focus Question</vt:lpstr>
      <vt:lpstr>Energy Transfer in Photosynthesis</vt:lpstr>
      <vt:lpstr>Energy Transfer in Photosynthesis</vt:lpstr>
      <vt:lpstr>Energy Transfer in Photosynthesis</vt:lpstr>
      <vt:lpstr>Scientific Explanation</vt:lpstr>
      <vt:lpstr>CCCR Consider-Contribute-Consult-Revise</vt:lpstr>
      <vt:lpstr>A Plant as a System</vt:lpstr>
      <vt:lpstr>Lesson 3 Focus Question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Study of Matter and Energy in Systems</dc:title>
  <dc:creator>Cindy Gay</dc:creator>
  <cp:lastModifiedBy>Ashley Whitaker</cp:lastModifiedBy>
  <cp:revision>4</cp:revision>
  <dcterms:created xsi:type="dcterms:W3CDTF">2019-09-26T14:20:52Z</dcterms:created>
  <dcterms:modified xsi:type="dcterms:W3CDTF">2023-08-09T15:35:01Z</dcterms:modified>
</cp:coreProperties>
</file>