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61" r:id="rId3"/>
  </p:sldMasterIdLst>
  <p:notesMasterIdLst>
    <p:notesMasterId r:id="rId18"/>
  </p:notesMasterIdLst>
  <p:sldIdLst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85" roundtripDataSignature="AMtx7mjGYsbW01qyMDATXkqDNNDHHjZ3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85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89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8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86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7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  <a:defRPr sz="4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7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title page">
  <p:cSld name="BSCS title pag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9"/>
          <p:cNvSpPr txBox="1">
            <a:spLocks noGrp="1"/>
          </p:cNvSpPr>
          <p:nvPr>
            <p:ph type="title"/>
          </p:nvPr>
        </p:nvSpPr>
        <p:spPr>
          <a:xfrm>
            <a:off x="687939" y="2415100"/>
            <a:ext cx="7770263" cy="4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79"/>
          <p:cNvSpPr txBox="1">
            <a:spLocks noGrp="1"/>
          </p:cNvSpPr>
          <p:nvPr>
            <p:ph type="body" idx="1"/>
          </p:nvPr>
        </p:nvSpPr>
        <p:spPr>
          <a:xfrm>
            <a:off x="687938" y="3359595"/>
            <a:ext cx="7757445" cy="20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79"/>
          <p:cNvSpPr txBox="1">
            <a:spLocks noGrp="1"/>
          </p:cNvSpPr>
          <p:nvPr>
            <p:ph type="body" idx="2"/>
          </p:nvPr>
        </p:nvSpPr>
        <p:spPr>
          <a:xfrm>
            <a:off x="687939" y="2928966"/>
            <a:ext cx="7770263" cy="25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79"/>
          <p:cNvSpPr txBox="1">
            <a:spLocks noGrp="1"/>
          </p:cNvSpPr>
          <p:nvPr>
            <p:ph type="body" idx="3"/>
          </p:nvPr>
        </p:nvSpPr>
        <p:spPr>
          <a:xfrm>
            <a:off x="687938" y="3672500"/>
            <a:ext cx="3884063" cy="210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24">
          <p15:clr>
            <a:srgbClr val="FBAE40"/>
          </p15:clr>
        </p15:guide>
        <p15:guide id="2" pos="3996">
          <p15:clr>
            <a:srgbClr val="FBAE40"/>
          </p15:clr>
        </p15:guide>
        <p15:guide id="3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1 line title">
  <p:cSld name="Body 1 line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5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3" name="Google Shape;23;p75"/>
          <p:cNvCxnSpPr/>
          <p:nvPr/>
        </p:nvCxnSpPr>
        <p:spPr>
          <a:xfrm>
            <a:off x="692937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75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2 line title">
  <p:cSld name="Body 2 line 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0"/>
          <p:cNvSpPr txBox="1">
            <a:spLocks noGrp="1"/>
          </p:cNvSpPr>
          <p:nvPr>
            <p:ph type="body" idx="1"/>
          </p:nvPr>
        </p:nvSpPr>
        <p:spPr>
          <a:xfrm>
            <a:off x="620104" y="1689268"/>
            <a:ext cx="7895246" cy="422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" name="Google Shape;31;p80"/>
          <p:cNvSpPr txBox="1">
            <a:spLocks noGrp="1"/>
          </p:cNvSpPr>
          <p:nvPr>
            <p:ph type="title"/>
          </p:nvPr>
        </p:nvSpPr>
        <p:spPr>
          <a:xfrm>
            <a:off x="628650" y="948742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2" name="Google Shape;32;p80"/>
          <p:cNvCxnSpPr/>
          <p:nvPr/>
        </p:nvCxnSpPr>
        <p:spPr>
          <a:xfrm>
            <a:off x="692937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  <a:defRPr sz="4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" name="Google Shape;36;p8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" name="Google Shape;37;p8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" name="Google Shape;38;p8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Contact page">
  <p:cSld name="BSCS Contact pag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2"/>
          <p:cNvSpPr txBox="1"/>
          <p:nvPr/>
        </p:nvSpPr>
        <p:spPr>
          <a:xfrm>
            <a:off x="0" y="1097310"/>
            <a:ext cx="9144000" cy="54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Transforming Science Education Through Research-Driven Innovation</a:t>
            </a:r>
            <a:endParaRPr/>
          </a:p>
        </p:txBody>
      </p:sp>
      <p:cxnSp>
        <p:nvCxnSpPr>
          <p:cNvPr id="7" name="Google Shape;7;p72"/>
          <p:cNvCxnSpPr/>
          <p:nvPr/>
        </p:nvCxnSpPr>
        <p:spPr>
          <a:xfrm>
            <a:off x="679391" y="1114679"/>
            <a:ext cx="778521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74" descr="Alarm Clock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91909" y="0"/>
            <a:ext cx="474453" cy="4744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85"/>
          <p:cNvCxnSpPr/>
          <p:nvPr/>
        </p:nvCxnSpPr>
        <p:spPr>
          <a:xfrm>
            <a:off x="728770" y="1815435"/>
            <a:ext cx="7734584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</a:pPr>
            <a:r>
              <a:rPr lang="en-US" b="1">
                <a:latin typeface="Open Sans"/>
                <a:ea typeface="Open Sans"/>
                <a:cs typeface="Open Sans"/>
                <a:sym typeface="Open Sans"/>
              </a:rPr>
              <a:t>A Study of Matter and Energy in Systems</a:t>
            </a:r>
            <a:endParaRPr/>
          </a:p>
        </p:txBody>
      </p:sp>
      <p:sp>
        <p:nvSpPr>
          <p:cNvPr id="276" name="Google Shape;276;p3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Lesson 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0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Radish Seed Simulation</a:t>
            </a:r>
            <a:endParaRPr/>
          </a:p>
        </p:txBody>
      </p:sp>
      <p:sp>
        <p:nvSpPr>
          <p:cNvPr id="345" name="Google Shape;345;p40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7.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Write your best ideas about why the mass of the plant material increased, decreased, or stayed the same</a:t>
            </a:r>
            <a:endParaRPr/>
          </a:p>
        </p:txBody>
      </p:sp>
      <p:pic>
        <p:nvPicPr>
          <p:cNvPr id="346" name="Google Shape;34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7337" y="2651079"/>
            <a:ext cx="6029325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1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Getting Energy from Glucose</a:t>
            </a:r>
            <a:endParaRPr/>
          </a:p>
        </p:txBody>
      </p:sp>
      <p:sp>
        <p:nvSpPr>
          <p:cNvPr id="352" name="Google Shape;352;p41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8.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Read and annotate the article, </a:t>
            </a:r>
            <a:r>
              <a:rPr lang="en-US" sz="2400" i="1"/>
              <a:t>Getting Energy from Glucose: Cellular Respiration</a:t>
            </a:r>
            <a:endParaRPr sz="2400"/>
          </a:p>
          <a:p>
            <a:pPr marL="171450" lvl="0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9.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Read and annotate the article, </a:t>
            </a:r>
            <a:r>
              <a:rPr lang="en-US" sz="2400" i="1"/>
              <a:t>Conservation of Mass</a:t>
            </a:r>
            <a:endParaRPr sz="2400"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Use pop beads to assemble one glucose molecule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Getting Energy from Glucose</a:t>
            </a:r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9.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Read and annotate the article, </a:t>
            </a:r>
            <a:r>
              <a:rPr lang="en-US" sz="2400" i="1"/>
              <a:t>Conservation of Mass</a:t>
            </a:r>
            <a:endParaRPr sz="2400"/>
          </a:p>
          <a:p>
            <a:pPr marL="17145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Use pop beads to assemble one glucose molecule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Make a key should the color of each type of atom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Determine the number of oxygen molecules needed to produce the output molecules of CO</a:t>
            </a:r>
            <a:r>
              <a:rPr lang="en-US" sz="2000" baseline="-25000"/>
              <a:t>2</a:t>
            </a:r>
            <a:r>
              <a:rPr lang="en-US" sz="2000"/>
              <a:t> and H</a:t>
            </a:r>
            <a:r>
              <a:rPr lang="en-US" sz="2000" baseline="-25000"/>
              <a:t>2</a:t>
            </a:r>
            <a:r>
              <a:rPr lang="en-US" sz="2000"/>
              <a:t>O</a:t>
            </a:r>
            <a:endParaRPr/>
          </a:p>
          <a:p>
            <a:pPr marL="514350" lvl="1" indent="-44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sz="2000"/>
          </a:p>
          <a:p>
            <a:pPr marL="514350" lvl="1" indent="-120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</a:pP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</a:pP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</a:pP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10.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Using a different color, revise or add to your ideas in Step 7</a:t>
            </a:r>
            <a:endParaRPr/>
          </a:p>
        </p:txBody>
      </p:sp>
      <p:pic>
        <p:nvPicPr>
          <p:cNvPr id="359" name="Google Shape;35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378" y="3671614"/>
            <a:ext cx="5575244" cy="951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3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A Plant as a System</a:t>
            </a:r>
            <a:endParaRPr/>
          </a:p>
        </p:txBody>
      </p:sp>
      <p:sp>
        <p:nvSpPr>
          <p:cNvPr id="365" name="Google Shape;365;p43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4239441" cy="227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11.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Add ideas about cellular respiration to your model of the terrarium plant system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Include labels to help others understand your model</a:t>
            </a:r>
            <a:endParaRPr/>
          </a:p>
        </p:txBody>
      </p:sp>
      <p:pic>
        <p:nvPicPr>
          <p:cNvPr id="366" name="Google Shape;36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9014" y="1381125"/>
            <a:ext cx="3209925" cy="40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4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Lesson 4 Focus Question</a:t>
            </a:r>
            <a:endParaRPr/>
          </a:p>
        </p:txBody>
      </p:sp>
      <p:sp>
        <p:nvSpPr>
          <p:cNvPr id="372" name="Google Shape;372;p44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How do plants use the outputs of photosynthesis?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Revisit your early ideas and consider the activities you completed.</a:t>
            </a:r>
            <a:endParaRPr/>
          </a:p>
          <a:p>
            <a:pPr marL="17145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If your thinking has changed, add to or revise your ideas using a different color pen/pencil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Unit Central Question</a:t>
            </a:r>
            <a:endParaRPr/>
          </a:p>
        </p:txBody>
      </p:sp>
      <p:sp>
        <p:nvSpPr>
          <p:cNvPr id="282" name="Google Shape;282;p32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How do matter and energy move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through a system as living things interact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with each other and their environment?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Lesson 4 Focus Question</a:t>
            </a:r>
            <a:endParaRPr/>
          </a:p>
        </p:txBody>
      </p:sp>
      <p:sp>
        <p:nvSpPr>
          <p:cNvPr id="288" name="Google Shape;288;p33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How do plants use the outputs of photosynthesis?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Plant Growth</a:t>
            </a:r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4953544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2.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Read the article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Annotate the text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Discuss the Stop and Think Questions with your group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Be prepared to share your ideas with the whole class</a:t>
            </a:r>
            <a:endParaRPr/>
          </a:p>
          <a:p>
            <a:pPr marL="514350" lvl="1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</p:txBody>
      </p:sp>
      <p:pic>
        <p:nvPicPr>
          <p:cNvPr id="295" name="Google Shape;29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0519" y="1605370"/>
            <a:ext cx="3084831" cy="3647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Testing for Starch in Plants</a:t>
            </a:r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3.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Watch the demonstration of a chemical test for the presence of starch in a plant’s leaves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Draw a labeled diagram of your observations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6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How do Plants Obtain Energy?</a:t>
            </a:r>
            <a:endParaRPr/>
          </a:p>
        </p:txBody>
      </p:sp>
      <p:sp>
        <p:nvSpPr>
          <p:cNvPr id="307" name="Google Shape;307;p36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4.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Observe plants and leaf disks placed in the dark</a:t>
            </a:r>
            <a:endParaRPr/>
          </a:p>
          <a:p>
            <a:pPr marL="171450" lvl="0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5.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Read and annotate the information about seed germination</a:t>
            </a:r>
            <a:endParaRPr/>
          </a:p>
        </p:txBody>
      </p:sp>
      <p:pic>
        <p:nvPicPr>
          <p:cNvPr id="308" name="Google Shape;30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7216" y="2309496"/>
            <a:ext cx="5789567" cy="2239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Radish Seed Simulation</a:t>
            </a:r>
            <a:endParaRPr/>
          </a:p>
        </p:txBody>
      </p:sp>
      <p:sp>
        <p:nvSpPr>
          <p:cNvPr id="314" name="Google Shape;314;p37"/>
          <p:cNvSpPr txBox="1">
            <a:spLocks noGrp="1"/>
          </p:cNvSpPr>
          <p:nvPr>
            <p:ph type="body" idx="1"/>
          </p:nvPr>
        </p:nvSpPr>
        <p:spPr>
          <a:xfrm>
            <a:off x="628650" y="1287618"/>
            <a:ext cx="3577590" cy="29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6.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Read the directions in the box, “Setup the Experiment”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Draw a labeled diagram of your predictions</a:t>
            </a:r>
            <a:endParaRPr/>
          </a:p>
        </p:txBody>
      </p:sp>
      <p:pic>
        <p:nvPicPr>
          <p:cNvPr id="315" name="Google Shape;31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524" y="3936275"/>
            <a:ext cx="2888458" cy="1663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3020" y="1682306"/>
            <a:ext cx="3381387" cy="3493388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7"/>
          <p:cNvSpPr/>
          <p:nvPr/>
        </p:nvSpPr>
        <p:spPr>
          <a:xfrm>
            <a:off x="4497979" y="2225529"/>
            <a:ext cx="879566" cy="365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rgbClr val="1C27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Radish Seed Simulation</a:t>
            </a:r>
            <a:endParaRPr/>
          </a:p>
        </p:txBody>
      </p:sp>
      <p:sp>
        <p:nvSpPr>
          <p:cNvPr id="323" name="Google Shape;323;p38"/>
          <p:cNvSpPr txBox="1">
            <a:spLocks noGrp="1"/>
          </p:cNvSpPr>
          <p:nvPr>
            <p:ph type="body" idx="1"/>
          </p:nvPr>
        </p:nvSpPr>
        <p:spPr>
          <a:xfrm>
            <a:off x="628651" y="1287618"/>
            <a:ext cx="3655966" cy="2962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“Run the Experiment”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Add a labeled diagram of the results</a:t>
            </a:r>
            <a:endParaRPr/>
          </a:p>
          <a:p>
            <a:pPr marL="17145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</a:pPr>
            <a:endParaRPr sz="800"/>
          </a:p>
          <a:p>
            <a:pPr marL="17145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</a:pPr>
            <a:endParaRPr sz="800"/>
          </a:p>
        </p:txBody>
      </p:sp>
      <p:pic>
        <p:nvPicPr>
          <p:cNvPr id="324" name="Google Shape;32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480" y="2464171"/>
            <a:ext cx="2801407" cy="1647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9046" y="1588491"/>
            <a:ext cx="3563000" cy="3681017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8"/>
          <p:cNvSpPr/>
          <p:nvPr/>
        </p:nvSpPr>
        <p:spPr>
          <a:xfrm>
            <a:off x="4379480" y="2922215"/>
            <a:ext cx="879566" cy="365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rgbClr val="1C27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27" name="Google Shape;327;p38"/>
          <p:cNvGrpSpPr/>
          <p:nvPr/>
        </p:nvGrpSpPr>
        <p:grpSpPr>
          <a:xfrm>
            <a:off x="628650" y="3570026"/>
            <a:ext cx="4630396" cy="2743198"/>
            <a:chOff x="628650" y="3570026"/>
            <a:chExt cx="4630396" cy="2743198"/>
          </a:xfrm>
        </p:grpSpPr>
        <p:sp>
          <p:nvSpPr>
            <p:cNvPr id="328" name="Google Shape;328;p38"/>
            <p:cNvSpPr/>
            <p:nvPr/>
          </p:nvSpPr>
          <p:spPr>
            <a:xfrm>
              <a:off x="4379480" y="3570026"/>
              <a:ext cx="879566" cy="36576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12700" cap="flat" cmpd="sng">
              <a:solidFill>
                <a:srgbClr val="1C275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9" name="Google Shape;329;p38"/>
            <p:cNvSpPr txBox="1"/>
            <p:nvPr/>
          </p:nvSpPr>
          <p:spPr>
            <a:xfrm>
              <a:off x="628650" y="4466565"/>
              <a:ext cx="3943350" cy="1846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4625" marR="0" lvl="0" indent="-174625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US" sz="24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Predict whether the mass of the plant material increased, decreased, or stayed the same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9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Radish Seed Simulation</a:t>
            </a:r>
            <a:endParaRPr/>
          </a:p>
        </p:txBody>
      </p:sp>
      <p:sp>
        <p:nvSpPr>
          <p:cNvPr id="335" name="Google Shape;335;p39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2898321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Click “Get Results”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Record the results of the experiment</a:t>
            </a:r>
            <a:endParaRPr/>
          </a:p>
        </p:txBody>
      </p:sp>
      <p:pic>
        <p:nvPicPr>
          <p:cNvPr id="336" name="Google Shape;33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1583" y="1146550"/>
            <a:ext cx="4753767" cy="491122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9"/>
          <p:cNvSpPr/>
          <p:nvPr/>
        </p:nvSpPr>
        <p:spPr>
          <a:xfrm>
            <a:off x="2764711" y="4359130"/>
            <a:ext cx="879566" cy="365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rgbClr val="1C27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p39"/>
          <p:cNvSpPr/>
          <p:nvPr/>
        </p:nvSpPr>
        <p:spPr>
          <a:xfrm>
            <a:off x="2764711" y="4955040"/>
            <a:ext cx="879566" cy="365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rgbClr val="1C27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" name="Google Shape;339;p39"/>
          <p:cNvSpPr/>
          <p:nvPr/>
        </p:nvSpPr>
        <p:spPr>
          <a:xfrm>
            <a:off x="2764711" y="5550950"/>
            <a:ext cx="879566" cy="365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rgbClr val="1C27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SCS 2018">
  <a:themeElements>
    <a:clrScheme name="Custom 3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CS Body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SCS Contact Pag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412</Words>
  <Application>Microsoft Office PowerPoint</Application>
  <PresentationFormat>On-screen Show (4:3)</PresentationFormat>
  <Paragraphs>80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Open Sans</vt:lpstr>
      <vt:lpstr>Arial</vt:lpstr>
      <vt:lpstr>Calibri</vt:lpstr>
      <vt:lpstr>BSCS 2018</vt:lpstr>
      <vt:lpstr>BSCS Body</vt:lpstr>
      <vt:lpstr>BSCS Contact Page</vt:lpstr>
      <vt:lpstr>A Study of Matter and Energy in Systems</vt:lpstr>
      <vt:lpstr>Unit Central Question</vt:lpstr>
      <vt:lpstr>Lesson 4 Focus Question</vt:lpstr>
      <vt:lpstr>Plant Growth</vt:lpstr>
      <vt:lpstr>Testing for Starch in Plants</vt:lpstr>
      <vt:lpstr>How do Plants Obtain Energy?</vt:lpstr>
      <vt:lpstr>Radish Seed Simulation</vt:lpstr>
      <vt:lpstr>Radish Seed Simulation</vt:lpstr>
      <vt:lpstr>Radish Seed Simulation</vt:lpstr>
      <vt:lpstr>Radish Seed Simulation</vt:lpstr>
      <vt:lpstr>Getting Energy from Glucose</vt:lpstr>
      <vt:lpstr>Getting Energy from Glucose</vt:lpstr>
      <vt:lpstr>A Plant as a System</vt:lpstr>
      <vt:lpstr>Lesson 4 Focus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of Matter and Energy in Systems</dc:title>
  <dc:creator>Cindy Gay</dc:creator>
  <cp:lastModifiedBy>Ashley Whitaker</cp:lastModifiedBy>
  <cp:revision>5</cp:revision>
  <dcterms:created xsi:type="dcterms:W3CDTF">2019-09-26T14:20:52Z</dcterms:created>
  <dcterms:modified xsi:type="dcterms:W3CDTF">2023-08-09T15:35:41Z</dcterms:modified>
</cp:coreProperties>
</file>