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1" r:id="rId3"/>
  </p:sldMasterIdLst>
  <p:notesMasterIdLst>
    <p:notesMasterId r:id="rId12"/>
  </p:notesMasterIdLst>
  <p:sldIdLst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5" roundtripDataSignature="AMtx7mjGYsbW01qyMDATXkqDNNDHHjZ3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85" Type="http://customschemas.google.com/relationships/presentationmetadata" Target="metadata"/><Relationship Id="rId3" Type="http://schemas.openxmlformats.org/officeDocument/2006/relationships/slideMaster" Target="slideMasters/slideMaster3.xml"/><Relationship Id="rId89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8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7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7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title page">
  <p:cSld name="BSCS title pag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9"/>
          <p:cNvSpPr txBox="1">
            <a:spLocks noGrp="1"/>
          </p:cNvSpPr>
          <p:nvPr>
            <p:ph type="title"/>
          </p:nvPr>
        </p:nvSpPr>
        <p:spPr>
          <a:xfrm>
            <a:off x="687939" y="2415100"/>
            <a:ext cx="7770263" cy="44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9"/>
          <p:cNvSpPr txBox="1">
            <a:spLocks noGrp="1"/>
          </p:cNvSpPr>
          <p:nvPr>
            <p:ph type="body" idx="1"/>
          </p:nvPr>
        </p:nvSpPr>
        <p:spPr>
          <a:xfrm>
            <a:off x="687938" y="3359595"/>
            <a:ext cx="7757445" cy="20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9"/>
          <p:cNvSpPr txBox="1">
            <a:spLocks noGrp="1"/>
          </p:cNvSpPr>
          <p:nvPr>
            <p:ph type="body" idx="2"/>
          </p:nvPr>
        </p:nvSpPr>
        <p:spPr>
          <a:xfrm>
            <a:off x="687939" y="2928966"/>
            <a:ext cx="7770263" cy="25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9"/>
          <p:cNvSpPr txBox="1">
            <a:spLocks noGrp="1"/>
          </p:cNvSpPr>
          <p:nvPr>
            <p:ph type="body" idx="3"/>
          </p:nvPr>
        </p:nvSpPr>
        <p:spPr>
          <a:xfrm>
            <a:off x="687938" y="3672500"/>
            <a:ext cx="3884063" cy="21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  <p15:guide id="2" pos="3996">
          <p15:clr>
            <a:srgbClr val="FBAE40"/>
          </p15:clr>
        </p15:guide>
        <p15:guide id="3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1 line title">
  <p:cSld name="Body 1 line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5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3" name="Google Shape;23;p75"/>
          <p:cNvCxnSpPr/>
          <p:nvPr/>
        </p:nvCxnSpPr>
        <p:spPr>
          <a:xfrm>
            <a:off x="692937" y="945494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4;p75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2 line title">
  <p:cSld name="Body 2 line 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0"/>
          <p:cNvSpPr txBox="1">
            <a:spLocks noGrp="1"/>
          </p:cNvSpPr>
          <p:nvPr>
            <p:ph type="body" idx="1"/>
          </p:nvPr>
        </p:nvSpPr>
        <p:spPr>
          <a:xfrm>
            <a:off x="620104" y="1689268"/>
            <a:ext cx="7895246" cy="422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" name="Google Shape;31;p80"/>
          <p:cNvSpPr txBox="1">
            <a:spLocks noGrp="1"/>
          </p:cNvSpPr>
          <p:nvPr>
            <p:ph type="title"/>
          </p:nvPr>
        </p:nvSpPr>
        <p:spPr>
          <a:xfrm>
            <a:off x="628650" y="948742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32" name="Google Shape;32;p80"/>
          <p:cNvCxnSpPr/>
          <p:nvPr/>
        </p:nvCxnSpPr>
        <p:spPr>
          <a:xfrm>
            <a:off x="692937" y="1357852"/>
            <a:ext cx="7758130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8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" name="Google Shape;37;p8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Google Shape;38;p8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S Contact page">
  <p:cSld name="BSCS Contac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2"/>
          <p:cNvSpPr txBox="1"/>
          <p:nvPr/>
        </p:nvSpPr>
        <p:spPr>
          <a:xfrm>
            <a:off x="0" y="1097310"/>
            <a:ext cx="9144000" cy="54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lang="en-US" sz="975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Transforming Science Education Through Research-Driven Innovation</a:t>
            </a:r>
            <a:endParaRPr/>
          </a:p>
        </p:txBody>
      </p:sp>
      <p:cxnSp>
        <p:nvCxnSpPr>
          <p:cNvPr id="7" name="Google Shape;7;p72"/>
          <p:cNvCxnSpPr/>
          <p:nvPr/>
        </p:nvCxnSpPr>
        <p:spPr>
          <a:xfrm>
            <a:off x="679391" y="1114679"/>
            <a:ext cx="778521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4" descr="Alarm Clock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1909" y="0"/>
            <a:ext cx="474453" cy="4744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85"/>
          <p:cNvCxnSpPr/>
          <p:nvPr/>
        </p:nvCxnSpPr>
        <p:spPr>
          <a:xfrm>
            <a:off x="728770" y="1815435"/>
            <a:ext cx="7734584" cy="0"/>
          </a:xfrm>
          <a:prstGeom prst="straightConnector1">
            <a:avLst/>
          </a:prstGeom>
          <a:noFill/>
          <a:ln w="19050" cap="flat" cmpd="sng">
            <a:solidFill>
              <a:srgbClr val="FAAD6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5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 Study of Matter and Energy in Systems</a:t>
            </a:r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Lesson 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6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Unit Central Question</a:t>
            </a:r>
            <a:endParaRPr/>
          </a:p>
        </p:txBody>
      </p:sp>
      <p:sp>
        <p:nvSpPr>
          <p:cNvPr id="384" name="Google Shape;384;p46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matter and energy move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through a system as living things interact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with each other and their environment?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5 Focus Question</a:t>
            </a:r>
            <a:endParaRPr/>
          </a:p>
        </p:txBody>
      </p:sp>
      <p:sp>
        <p:nvSpPr>
          <p:cNvPr id="390" name="Google Shape;390;p47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How do other organisms use the outputs of photosynthesis?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Cellular Respiration in Other Organisms</a:t>
            </a:r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2.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and annotate the article, </a:t>
            </a:r>
            <a:r>
              <a:rPr lang="en-US" sz="2400" i="1"/>
              <a:t>Cellular Respiration in Other Organisms</a:t>
            </a: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3.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labeled diagram of the demonstration to confirm CO</a:t>
            </a:r>
            <a:r>
              <a:rPr lang="en-US" sz="2400" baseline="-25000"/>
              <a:t>2</a:t>
            </a:r>
            <a:r>
              <a:rPr lang="en-US" sz="2400"/>
              <a:t> is produced during anaerobic respiration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9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Cellular Respiration in Yeast</a:t>
            </a:r>
            <a:endParaRPr/>
          </a:p>
        </p:txBody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148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Steps 4.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Draw a labeled diagram of the demonstration to explore CO</a:t>
            </a:r>
            <a:r>
              <a:rPr lang="en-US" sz="2400" baseline="-25000"/>
              <a:t>2</a:t>
            </a:r>
            <a:r>
              <a:rPr lang="en-US" sz="2400"/>
              <a:t> production by yeast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grpSp>
        <p:nvGrpSpPr>
          <p:cNvPr id="403" name="Google Shape;403;p49"/>
          <p:cNvGrpSpPr/>
          <p:nvPr/>
        </p:nvGrpSpPr>
        <p:grpSpPr>
          <a:xfrm>
            <a:off x="628650" y="3229626"/>
            <a:ext cx="8207447" cy="2509565"/>
            <a:chOff x="628650" y="3229626"/>
            <a:chExt cx="8207447" cy="2509565"/>
          </a:xfrm>
        </p:grpSpPr>
        <p:pic>
          <p:nvPicPr>
            <p:cNvPr id="404" name="Google Shape;404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53848" y="3229626"/>
              <a:ext cx="4282249" cy="2509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49"/>
            <p:cNvSpPr txBox="1"/>
            <p:nvPr/>
          </p:nvSpPr>
          <p:spPr>
            <a:xfrm>
              <a:off x="628650" y="3291840"/>
              <a:ext cx="3699510" cy="1605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Step 5.</a:t>
              </a:r>
              <a:endParaRPr/>
            </a:p>
            <a:p>
              <a:pPr marL="0" marR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Record the data from the demonstration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0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Decomposition and Compost</a:t>
            </a:r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4953544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6.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Read the article</a:t>
            </a:r>
            <a:endParaRPr/>
          </a:p>
          <a:p>
            <a:pPr marL="514350" lvl="1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Annotate the text</a:t>
            </a:r>
            <a:endParaRPr/>
          </a:p>
          <a:p>
            <a:pPr marL="3429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</p:txBody>
      </p:sp>
      <p:grpSp>
        <p:nvGrpSpPr>
          <p:cNvPr id="412" name="Google Shape;412;p50"/>
          <p:cNvGrpSpPr/>
          <p:nvPr/>
        </p:nvGrpSpPr>
        <p:grpSpPr>
          <a:xfrm>
            <a:off x="3857897" y="1474741"/>
            <a:ext cx="4465866" cy="4198969"/>
            <a:chOff x="3857897" y="1474741"/>
            <a:chExt cx="4465866" cy="4198969"/>
          </a:xfrm>
        </p:grpSpPr>
        <p:pic>
          <p:nvPicPr>
            <p:cNvPr id="413" name="Google Shape;413;p5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72299" y="1474741"/>
              <a:ext cx="3551464" cy="4198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50"/>
            <p:cNvSpPr/>
            <p:nvPr/>
          </p:nvSpPr>
          <p:spPr>
            <a:xfrm>
              <a:off x="3857897" y="4626305"/>
              <a:ext cx="1724297" cy="6444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Microorganisms as a System</a:t>
            </a:r>
            <a:endParaRPr/>
          </a:p>
        </p:txBody>
      </p:sp>
      <p:sp>
        <p:nvSpPr>
          <p:cNvPr id="420" name="Google Shape;420;p51"/>
          <p:cNvSpPr txBox="1">
            <a:spLocks noGrp="1"/>
          </p:cNvSpPr>
          <p:nvPr>
            <p:ph type="body" idx="1"/>
          </p:nvPr>
        </p:nvSpPr>
        <p:spPr>
          <a:xfrm>
            <a:off x="628651" y="1287617"/>
            <a:ext cx="3821430" cy="352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/>
              <a:t>Step 7.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Add ideas about cellular respiration conducted by microorganisms to your model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Include labels to help others understand your model</a:t>
            </a:r>
            <a:endParaRPr/>
          </a:p>
        </p:txBody>
      </p:sp>
      <p:grpSp>
        <p:nvGrpSpPr>
          <p:cNvPr id="421" name="Google Shape;421;p51"/>
          <p:cNvGrpSpPr/>
          <p:nvPr/>
        </p:nvGrpSpPr>
        <p:grpSpPr>
          <a:xfrm>
            <a:off x="3857897" y="1474741"/>
            <a:ext cx="4465866" cy="4198969"/>
            <a:chOff x="3857897" y="1474741"/>
            <a:chExt cx="4465866" cy="4198969"/>
          </a:xfrm>
        </p:grpSpPr>
        <p:pic>
          <p:nvPicPr>
            <p:cNvPr id="422" name="Google Shape;422;p5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72299" y="1474741"/>
              <a:ext cx="3551464" cy="41989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3" name="Google Shape;423;p51"/>
            <p:cNvSpPr/>
            <p:nvPr/>
          </p:nvSpPr>
          <p:spPr>
            <a:xfrm>
              <a:off x="3857897" y="4626305"/>
              <a:ext cx="1724297" cy="6444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571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2"/>
          <p:cNvSpPr txBox="1">
            <a:spLocks noGrp="1"/>
          </p:cNvSpPr>
          <p:nvPr>
            <p:ph type="title"/>
          </p:nvPr>
        </p:nvSpPr>
        <p:spPr>
          <a:xfrm>
            <a:off x="628650" y="459470"/>
            <a:ext cx="7886700" cy="36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Lesson 5 Focus Question</a:t>
            </a:r>
            <a:endParaRPr/>
          </a:p>
        </p:txBody>
      </p:sp>
      <p:sp>
        <p:nvSpPr>
          <p:cNvPr id="429" name="Google Shape;429;p52"/>
          <p:cNvSpPr txBox="1">
            <a:spLocks noGrp="1"/>
          </p:cNvSpPr>
          <p:nvPr>
            <p:ph type="body" idx="1"/>
          </p:nvPr>
        </p:nvSpPr>
        <p:spPr>
          <a:xfrm>
            <a:off x="628650" y="1287617"/>
            <a:ext cx="7886700" cy="462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How do other organisms use the outputs of photosynthesis?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Revisit your early ideas and consider the activities you completed.</a:t>
            </a:r>
            <a:endParaRPr/>
          </a:p>
          <a:p>
            <a:pPr marL="171450" lvl="0" indent="-19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/>
          </a:p>
          <a:p>
            <a:pPr marL="17145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If your thinking has changed, add to or revise your ideas using a different color pen/pencil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CS 2018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SCS Contact Pag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195</Words>
  <Application>Microsoft Office PowerPoint</Application>
  <PresentationFormat>On-screen Show (4:3)</PresentationFormat>
  <Paragraphs>39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Open Sans</vt:lpstr>
      <vt:lpstr>Arial</vt:lpstr>
      <vt:lpstr>Calibri</vt:lpstr>
      <vt:lpstr>BSCS 2018</vt:lpstr>
      <vt:lpstr>BSCS Body</vt:lpstr>
      <vt:lpstr>BSCS Contact Page</vt:lpstr>
      <vt:lpstr>A Study of Matter and Energy in Systems</vt:lpstr>
      <vt:lpstr>Unit Central Question</vt:lpstr>
      <vt:lpstr>Lesson 5 Focus Question</vt:lpstr>
      <vt:lpstr>Cellular Respiration in Other Organisms</vt:lpstr>
      <vt:lpstr>Cellular Respiration in Yeast</vt:lpstr>
      <vt:lpstr>Decomposition and Compost</vt:lpstr>
      <vt:lpstr>Microorganisms as a System</vt:lpstr>
      <vt:lpstr>Lesson 5 Focus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Study of Matter and Energy in Systems</dc:title>
  <dc:creator>Cindy Gay</dc:creator>
  <cp:lastModifiedBy>Ashley Whitaker</cp:lastModifiedBy>
  <cp:revision>6</cp:revision>
  <dcterms:created xsi:type="dcterms:W3CDTF">2019-09-26T14:20:52Z</dcterms:created>
  <dcterms:modified xsi:type="dcterms:W3CDTF">2023-08-09T15:36:05Z</dcterms:modified>
</cp:coreProperties>
</file>