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56" r:id="rId3"/>
    <p:sldMasterId id="2147483661" r:id="rId4"/>
  </p:sldMasterIdLst>
  <p:notesMasterIdLst>
    <p:notesMasterId r:id="rId16"/>
  </p:notesMasterIdLst>
  <p:sldIdLst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5" roundtripDataSignature="AMtx7mjGYsbW01qyMDATXkqDNNDHHjZ3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85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89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8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7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Contact page">
  <p:cSld name="BSCS Contact pa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9"/>
          <p:cNvSpPr txBox="1">
            <a:spLocks noGrp="1"/>
          </p:cNvSpPr>
          <p:nvPr>
            <p:ph type="title"/>
          </p:nvPr>
        </p:nvSpPr>
        <p:spPr>
          <a:xfrm>
            <a:off x="687939" y="2415100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79"/>
          <p:cNvSpPr txBox="1">
            <a:spLocks noGrp="1"/>
          </p:cNvSpPr>
          <p:nvPr>
            <p:ph type="body" idx="1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9"/>
          <p:cNvSpPr txBox="1">
            <a:spLocks noGrp="1"/>
          </p:cNvSpPr>
          <p:nvPr>
            <p:ph type="body" idx="2"/>
          </p:nvPr>
        </p:nvSpPr>
        <p:spPr>
          <a:xfrm>
            <a:off x="687939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9"/>
          <p:cNvSpPr txBox="1">
            <a:spLocks noGrp="1"/>
          </p:cNvSpPr>
          <p:nvPr>
            <p:ph type="body" idx="3"/>
          </p:nvPr>
        </p:nvSpPr>
        <p:spPr>
          <a:xfrm>
            <a:off x="687938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24">
          <p15:clr>
            <a:srgbClr val="FBAE40"/>
          </p15:clr>
        </p15:guide>
        <p15:guide id="2" pos="3996">
          <p15:clr>
            <a:srgbClr val="FBAE40"/>
          </p15:clr>
        </p15:guide>
        <p15:guide id="3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1 line title">
  <p:cSld name="Body 1 line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5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3" name="Google Shape;23;p75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75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 line title">
  <p:cSld name="Body 2 line 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0"/>
          <p:cNvSpPr txBox="1">
            <a:spLocks noGrp="1"/>
          </p:cNvSpPr>
          <p:nvPr>
            <p:ph type="body" idx="1"/>
          </p:nvPr>
        </p:nvSpPr>
        <p:spPr>
          <a:xfrm>
            <a:off x="620104" y="1689268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80"/>
          <p:cNvSpPr txBox="1">
            <a:spLocks noGrp="1"/>
          </p:cNvSpPr>
          <p:nvPr>
            <p:ph type="title"/>
          </p:nvPr>
        </p:nvSpPr>
        <p:spPr>
          <a:xfrm>
            <a:off x="628650" y="948742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2" name="Google Shape;32;p80"/>
          <p:cNvCxnSpPr/>
          <p:nvPr/>
        </p:nvCxnSpPr>
        <p:spPr>
          <a:xfrm>
            <a:off x="692937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" name="Google Shape;36;p8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8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Google Shape;38;p8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1 line - 2 Panel Body">
  <p:cSld name="BSCS 1 line - 2 Panel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8"/>
          <p:cNvSpPr txBox="1">
            <a:spLocks noGrp="1"/>
          </p:cNvSpPr>
          <p:nvPr>
            <p:ph type="title"/>
          </p:nvPr>
        </p:nvSpPr>
        <p:spPr>
          <a:xfrm>
            <a:off x="628650" y="365130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en Sans"/>
              <a:buNone/>
              <a:defRPr sz="2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8"/>
          <p:cNvSpPr txBox="1">
            <a:spLocks noGrp="1"/>
          </p:cNvSpPr>
          <p:nvPr>
            <p:ph type="body" idx="1"/>
          </p:nvPr>
        </p:nvSpPr>
        <p:spPr>
          <a:xfrm>
            <a:off x="628650" y="1287761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8"/>
          <p:cNvSpPr txBox="1">
            <a:spLocks noGrp="1"/>
          </p:cNvSpPr>
          <p:nvPr>
            <p:ph type="body" idx="2"/>
          </p:nvPr>
        </p:nvSpPr>
        <p:spPr>
          <a:xfrm>
            <a:off x="4648200" y="1287761"/>
            <a:ext cx="3867150" cy="462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5" name="Google Shape;45;p78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2 line - 2 Panel Body">
  <p:cSld name="BSCS 2 line - 2 Panel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2"/>
          <p:cNvSpPr txBox="1">
            <a:spLocks noGrp="1"/>
          </p:cNvSpPr>
          <p:nvPr>
            <p:ph type="body" idx="1"/>
          </p:nvPr>
        </p:nvSpPr>
        <p:spPr>
          <a:xfrm>
            <a:off x="62865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2"/>
          <p:cNvSpPr txBox="1">
            <a:spLocks noGrp="1"/>
          </p:cNvSpPr>
          <p:nvPr>
            <p:ph type="body" idx="2"/>
          </p:nvPr>
        </p:nvSpPr>
        <p:spPr>
          <a:xfrm>
            <a:off x="4648200" y="1701366"/>
            <a:ext cx="3867150" cy="42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2"/>
          <p:cNvSpPr txBox="1">
            <a:spLocks noGrp="1"/>
          </p:cNvSpPr>
          <p:nvPr>
            <p:ph type="title"/>
          </p:nvPr>
        </p:nvSpPr>
        <p:spPr>
          <a:xfrm>
            <a:off x="628650" y="871828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en Sans"/>
              <a:buNone/>
              <a:defRPr sz="2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50" name="Google Shape;50;p82"/>
          <p:cNvCxnSpPr/>
          <p:nvPr/>
        </p:nvCxnSpPr>
        <p:spPr>
          <a:xfrm>
            <a:off x="692937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82"/>
          <p:cNvSpPr txBox="1">
            <a:spLocks noGrp="1"/>
          </p:cNvSpPr>
          <p:nvPr>
            <p:ph type="body" idx="3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1 line - 4 Panel Body ">
  <p:cSld name="BSCS 1 line - 4 Panel Body 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3"/>
          <p:cNvSpPr txBox="1">
            <a:spLocks noGrp="1"/>
          </p:cNvSpPr>
          <p:nvPr>
            <p:ph type="title"/>
          </p:nvPr>
        </p:nvSpPr>
        <p:spPr>
          <a:xfrm>
            <a:off x="630238" y="365129"/>
            <a:ext cx="7886700" cy="55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en Sans"/>
              <a:buNone/>
              <a:defRPr sz="2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83"/>
          <p:cNvSpPr txBox="1">
            <a:spLocks noGrp="1"/>
          </p:cNvSpPr>
          <p:nvPr>
            <p:ph type="body" idx="1"/>
          </p:nvPr>
        </p:nvSpPr>
        <p:spPr>
          <a:xfrm>
            <a:off x="630239" y="1284945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None/>
              <a:defRPr sz="172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3"/>
          <p:cNvSpPr txBox="1">
            <a:spLocks noGrp="1"/>
          </p:cNvSpPr>
          <p:nvPr>
            <p:ph type="body" idx="2"/>
          </p:nvPr>
        </p:nvSpPr>
        <p:spPr>
          <a:xfrm>
            <a:off x="630239" y="1704234"/>
            <a:ext cx="3868737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3"/>
          <p:cNvSpPr txBox="1">
            <a:spLocks noGrp="1"/>
          </p:cNvSpPr>
          <p:nvPr>
            <p:ph type="body" idx="3"/>
          </p:nvPr>
        </p:nvSpPr>
        <p:spPr>
          <a:xfrm>
            <a:off x="4629150" y="1284945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None/>
              <a:defRPr sz="172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3"/>
          <p:cNvSpPr txBox="1">
            <a:spLocks noGrp="1"/>
          </p:cNvSpPr>
          <p:nvPr>
            <p:ph type="body" idx="4"/>
          </p:nvPr>
        </p:nvSpPr>
        <p:spPr>
          <a:xfrm>
            <a:off x="4629150" y="1704234"/>
            <a:ext cx="3887788" cy="420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8" name="Google Shape;58;p83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2 line - 4 Panel Body">
  <p:cSld name="BSCS 2 line - 4 Panel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4"/>
          <p:cNvSpPr txBox="1">
            <a:spLocks noGrp="1"/>
          </p:cNvSpPr>
          <p:nvPr>
            <p:ph type="body" idx="1"/>
          </p:nvPr>
        </p:nvSpPr>
        <p:spPr>
          <a:xfrm>
            <a:off x="630239" y="1691358"/>
            <a:ext cx="3868737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None/>
              <a:defRPr sz="172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4"/>
          <p:cNvSpPr txBox="1">
            <a:spLocks noGrp="1"/>
          </p:cNvSpPr>
          <p:nvPr>
            <p:ph type="body" idx="2"/>
          </p:nvPr>
        </p:nvSpPr>
        <p:spPr>
          <a:xfrm>
            <a:off x="630239" y="2110645"/>
            <a:ext cx="3868737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4"/>
          <p:cNvSpPr txBox="1">
            <a:spLocks noGrp="1"/>
          </p:cNvSpPr>
          <p:nvPr>
            <p:ph type="body" idx="3"/>
          </p:nvPr>
        </p:nvSpPr>
        <p:spPr>
          <a:xfrm>
            <a:off x="4629150" y="1691358"/>
            <a:ext cx="3887788" cy="4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None/>
              <a:defRPr sz="1725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4"/>
          <p:cNvSpPr txBox="1">
            <a:spLocks noGrp="1"/>
          </p:cNvSpPr>
          <p:nvPr>
            <p:ph type="body" idx="4"/>
          </p:nvPr>
        </p:nvSpPr>
        <p:spPr>
          <a:xfrm>
            <a:off x="4629150" y="2110645"/>
            <a:ext cx="3887788" cy="381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4"/>
          <p:cNvSpPr txBox="1">
            <a:spLocks noGrp="1"/>
          </p:cNvSpPr>
          <p:nvPr>
            <p:ph type="title"/>
          </p:nvPr>
        </p:nvSpPr>
        <p:spPr>
          <a:xfrm>
            <a:off x="628650" y="871828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en Sans"/>
              <a:buNone/>
              <a:defRPr sz="27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5" name="Google Shape;65;p84"/>
          <p:cNvCxnSpPr/>
          <p:nvPr/>
        </p:nvCxnSpPr>
        <p:spPr>
          <a:xfrm>
            <a:off x="692937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hyperlink" Target="about:blank" TargetMode="Externa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/>
          <p:nvPr/>
        </p:nvSpPr>
        <p:spPr>
          <a:xfrm>
            <a:off x="0" y="1097310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Transforming Science Education Through Research-Driven Innovation</a:t>
            </a:r>
            <a:endParaRPr/>
          </a:p>
        </p:txBody>
      </p:sp>
      <p:cxnSp>
        <p:nvCxnSpPr>
          <p:cNvPr id="7" name="Google Shape;7;p72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4" descr="Alarm Clock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7" descr="Alarm Clock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85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A Study of Matter and Energy in Systems</a:t>
            </a:r>
            <a:endParaRPr/>
          </a:p>
        </p:txBody>
      </p:sp>
      <p:sp>
        <p:nvSpPr>
          <p:cNvPr id="488" name="Google Shape;488;p6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Lesson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0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547" name="Google Shape;547;p70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How do matter and energy move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through a system as living things interact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with each other and their environment?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7.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Revise your early ideas on page 1 of Lesson 1 using a different color pen/pencil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Write a reflection summarizing the changes in your thinking and what caused your ideas to change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Be prepared to share your reflection with the class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1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Systems and System Models</a:t>
            </a:r>
            <a:endParaRPr/>
          </a:p>
        </p:txBody>
      </p:sp>
      <p:sp>
        <p:nvSpPr>
          <p:cNvPr id="553" name="Google Shape;553;p71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510159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8.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How did thinking about systems and system models help you understand interactions of matter and energy (or not)?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How did thinking about systems and system models help you develop a strong scientific argument (or not)?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</p:txBody>
      </p:sp>
      <p:pic>
        <p:nvPicPr>
          <p:cNvPr id="554" name="Google Shape;554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0240" y="1605370"/>
            <a:ext cx="3084831" cy="3647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2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494" name="Google Shape;494;p62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How do matter and energy move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through a system as living things interact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with each other and their environment?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3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7 Focus Question</a:t>
            </a:r>
            <a:endParaRPr/>
          </a:p>
        </p:txBody>
      </p:sp>
      <p:sp>
        <p:nvSpPr>
          <p:cNvPr id="500" name="Google Shape;500;p63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How does a change in one component of the biosphere system affect the other components of the system?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4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Effects of Rising CO</a:t>
            </a:r>
            <a:r>
              <a:rPr lang="en-US" baseline="-25000"/>
              <a:t>2</a:t>
            </a:r>
            <a:r>
              <a:rPr lang="en-US"/>
              <a:t> Levels on Plants</a:t>
            </a:r>
            <a:endParaRPr/>
          </a:p>
        </p:txBody>
      </p:sp>
      <p:sp>
        <p:nvSpPr>
          <p:cNvPr id="506" name="Google Shape;506;p64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2.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What might be the effects of rising carbon dioxide levels on plants?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Record your predictions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Include reasons for your predictions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5"/>
          <p:cNvSpPr/>
          <p:nvPr/>
        </p:nvSpPr>
        <p:spPr>
          <a:xfrm>
            <a:off x="470263" y="1140823"/>
            <a:ext cx="3944983" cy="344859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5"/>
          <p:cNvSpPr txBox="1">
            <a:spLocks noGrp="1"/>
          </p:cNvSpPr>
          <p:nvPr>
            <p:ph type="title"/>
          </p:nvPr>
        </p:nvSpPr>
        <p:spPr>
          <a:xfrm>
            <a:off x="628650" y="365130"/>
            <a:ext cx="7886700" cy="50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 sz="3200"/>
              <a:t>Two Claims about Effects of Rising CO</a:t>
            </a:r>
            <a:r>
              <a:rPr lang="en-US" sz="3200" baseline="-25000"/>
              <a:t>2</a:t>
            </a:r>
            <a:endParaRPr/>
          </a:p>
        </p:txBody>
      </p:sp>
      <p:sp>
        <p:nvSpPr>
          <p:cNvPr id="513" name="Google Shape;513;p65"/>
          <p:cNvSpPr txBox="1">
            <a:spLocks noGrp="1"/>
          </p:cNvSpPr>
          <p:nvPr>
            <p:ph type="body" idx="1"/>
          </p:nvPr>
        </p:nvSpPr>
        <p:spPr>
          <a:xfrm>
            <a:off x="662667" y="1340013"/>
            <a:ext cx="3560173" cy="296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>
                <a:solidFill>
                  <a:schemeClr val="dk1"/>
                </a:solidFill>
              </a:rPr>
              <a:t>Claim 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Rising carbon dioxide levels will benefit plants and humans because it will result in increased rates of photosynthesis and greater crop yields.</a:t>
            </a:r>
            <a:endParaRPr/>
          </a:p>
        </p:txBody>
      </p:sp>
      <p:sp>
        <p:nvSpPr>
          <p:cNvPr id="514" name="Google Shape;514;p65"/>
          <p:cNvSpPr/>
          <p:nvPr/>
        </p:nvSpPr>
        <p:spPr>
          <a:xfrm>
            <a:off x="4762772" y="1140823"/>
            <a:ext cx="3944983" cy="344859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65"/>
          <p:cNvSpPr txBox="1">
            <a:spLocks noGrp="1"/>
          </p:cNvSpPr>
          <p:nvPr>
            <p:ph type="body" idx="2"/>
          </p:nvPr>
        </p:nvSpPr>
        <p:spPr>
          <a:xfrm>
            <a:off x="4921161" y="1340013"/>
            <a:ext cx="3560172" cy="27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>
                <a:solidFill>
                  <a:schemeClr val="dk1"/>
                </a:solidFill>
              </a:rPr>
              <a:t>Claim B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Rising carbon dioxide levels will prove harmful to plants and humans because of the damaging effects of climate change.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/>
          </a:p>
        </p:txBody>
      </p:sp>
      <p:sp>
        <p:nvSpPr>
          <p:cNvPr id="516" name="Google Shape;516;p65"/>
          <p:cNvSpPr txBox="1"/>
          <p:nvPr/>
        </p:nvSpPr>
        <p:spPr>
          <a:xfrm>
            <a:off x="923109" y="4929051"/>
            <a:ext cx="75582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claim best matches your team’s predictions?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6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Scientific Argumentation</a:t>
            </a:r>
            <a:endParaRPr/>
          </a:p>
        </p:txBody>
      </p:sp>
      <p:sp>
        <p:nvSpPr>
          <p:cNvPr id="522" name="Google Shape;522;p66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369951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4.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and annotate the article, </a:t>
            </a:r>
            <a:r>
              <a:rPr lang="en-US" sz="2400" i="1"/>
              <a:t>Ask the Experts: Does Rising CO</a:t>
            </a:r>
            <a:r>
              <a:rPr lang="en-US" sz="2400" i="1" baseline="-25000"/>
              <a:t>2</a:t>
            </a:r>
            <a:r>
              <a:rPr lang="en-US" sz="2400" i="1"/>
              <a:t> Benefit Plants?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Identify evidence that supports your assigned claim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Critique the quality and strength of the evidence</a:t>
            </a:r>
            <a:endParaRPr/>
          </a:p>
        </p:txBody>
      </p:sp>
      <p:pic>
        <p:nvPicPr>
          <p:cNvPr id="523" name="Google Shape;52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287616"/>
            <a:ext cx="3943350" cy="4478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7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Scientific Argumentation</a:t>
            </a:r>
            <a:endParaRPr/>
          </a:p>
        </p:txBody>
      </p:sp>
      <p:sp>
        <p:nvSpPr>
          <p:cNvPr id="529" name="Google Shape;529;p67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5.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Determine if:</a:t>
            </a:r>
            <a:endParaRPr/>
          </a:p>
          <a:p>
            <a:pPr marL="80010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AutoNum type="alphaLcPeriod"/>
            </a:pPr>
            <a:r>
              <a:rPr lang="en-US" sz="2400"/>
              <a:t>One claim has stronger evidence and reasoning to support it, while the other claim can be refuted</a:t>
            </a:r>
            <a:endParaRPr/>
          </a:p>
          <a:p>
            <a:pPr marL="80010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AutoNum type="alphaLcPeriod"/>
            </a:pPr>
            <a:r>
              <a:rPr lang="en-US" sz="2400"/>
              <a:t>Neither claim has strong enough evidence and reasoning to support or refute it; more evidence is needed to answer the question</a:t>
            </a:r>
            <a:endParaRPr/>
          </a:p>
          <a:p>
            <a:pPr marL="800100" lvl="1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AutoNum type="alphaLcPeriod"/>
            </a:pPr>
            <a:r>
              <a:rPr lang="en-US" sz="2400"/>
              <a:t>Evidence for both claims may be combined to create an even stronger claim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8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Scientific Argumentation</a:t>
            </a:r>
            <a:endParaRPr/>
          </a:p>
        </p:txBody>
      </p:sp>
      <p:sp>
        <p:nvSpPr>
          <p:cNvPr id="535" name="Google Shape;535;p68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Write a scientific argument that answers the question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Which claim about the effects of rising CO</a:t>
            </a:r>
            <a:r>
              <a:rPr lang="en-US" sz="2400" baseline="-25000">
                <a:solidFill>
                  <a:schemeClr val="dk1"/>
                </a:solidFill>
              </a:rPr>
              <a:t>2</a:t>
            </a:r>
            <a:r>
              <a:rPr lang="en-US" sz="2400">
                <a:solidFill>
                  <a:schemeClr val="dk1"/>
                </a:solidFill>
              </a:rPr>
              <a:t> levels on plants is best supported by evidence and reasoning?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chemeClr val="dk1"/>
              </a:solidFill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Your argument should include: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Your claim (a, b, or c)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Relevant evidence and reasoning that supports your claim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Scientific reasoning the critiques the evidence and evaluates your claim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A rebuttal that refutes the other two claims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9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Scientific Argumentation</a:t>
            </a:r>
            <a:endParaRPr/>
          </a:p>
        </p:txBody>
      </p:sp>
      <p:sp>
        <p:nvSpPr>
          <p:cNvPr id="541" name="Google Shape;541;p69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6.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Give feedback: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Exchange your team’s argument with a member of another team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Read your partner’s argument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Ask questions to clarify your understanding of what your partner wrote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Provide two pieces of productive feedback on sticky notes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Return the argument and sticky notes to your partner</a:t>
            </a:r>
            <a:endParaRPr/>
          </a:p>
          <a:p>
            <a:pPr marL="514350" lvl="1" indent="-44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sz="2000"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Revise your argument based on the feedback your team received </a:t>
            </a:r>
            <a:endParaRPr/>
          </a:p>
          <a:p>
            <a:pPr marL="514350" lvl="1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CS 2018">
  <a:themeElements>
    <a:clrScheme name="Custom 3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SCS 2 Panel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SCS Contact Pag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491</Words>
  <Application>Microsoft Office PowerPoint</Application>
  <PresentationFormat>On-screen Show (4:3)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Open Sans</vt:lpstr>
      <vt:lpstr>Arial</vt:lpstr>
      <vt:lpstr>Calibri</vt:lpstr>
      <vt:lpstr>BSCS 2018</vt:lpstr>
      <vt:lpstr>BSCS Body</vt:lpstr>
      <vt:lpstr>BSCS 2 Panel Body</vt:lpstr>
      <vt:lpstr>BSCS Contact Page</vt:lpstr>
      <vt:lpstr>A Study of Matter and Energy in Systems</vt:lpstr>
      <vt:lpstr>Unit Central Question</vt:lpstr>
      <vt:lpstr>Lesson 7 Focus Question</vt:lpstr>
      <vt:lpstr>Effects of Rising CO2 Levels on Plants</vt:lpstr>
      <vt:lpstr>Two Claims about Effects of Rising CO2</vt:lpstr>
      <vt:lpstr>Scientific Argumentation</vt:lpstr>
      <vt:lpstr>Scientific Argumentation</vt:lpstr>
      <vt:lpstr>Scientific Argumentation</vt:lpstr>
      <vt:lpstr>Scientific Argumentation</vt:lpstr>
      <vt:lpstr>Unit Central Question</vt:lpstr>
      <vt:lpstr>Systems and System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Matter and Energy in Systems</dc:title>
  <dc:creator>Cindy Gay</dc:creator>
  <cp:lastModifiedBy>Ashley Whitaker</cp:lastModifiedBy>
  <cp:revision>8</cp:revision>
  <dcterms:created xsi:type="dcterms:W3CDTF">2019-09-26T14:20:52Z</dcterms:created>
  <dcterms:modified xsi:type="dcterms:W3CDTF">2023-08-09T15:36:42Z</dcterms:modified>
</cp:coreProperties>
</file>