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1" r:id="rId2"/>
    <p:sldMasterId id="2147483658" r:id="rId3"/>
  </p:sldMasterIdLst>
  <p:notesMasterIdLst>
    <p:notesMasterId r:id="rId15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Open Sans" panose="020B0606030504020204" pitchFamily="34" charset="0"/>
      <p:regular r:id="rId20"/>
      <p:bold r:id="rId21"/>
      <p:italic r:id="rId22"/>
      <p:boldItalic r:id="rId23"/>
    </p:embeddedFont>
    <p:embeddedFont>
      <p:font typeface="Open Sans Light" panose="020B030603050402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2" roundtripDataSignature="AMtx7midZa6TlE+YnpJqZnFCvpmXJV7x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F39C837-5753-480E-B80B-96A01EE09C91}">
  <a:tblStyle styleId="{5F39C837-5753-480E-B80B-96A01EE09C91}" styleName="Table_0">
    <a:wholeTbl>
      <a:tcTxStyle b="off" i="off">
        <a:font>
          <a:latin typeface="Myriad Pro"/>
          <a:ea typeface="Myriad Pro"/>
          <a:cs typeface="Myriad Pro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7EB"/>
          </a:solidFill>
        </a:fill>
      </a:tcStyle>
    </a:wholeTbl>
    <a:band1H>
      <a:tcTxStyle/>
      <a:tcStyle>
        <a:tcBdr/>
        <a:fill>
          <a:solidFill>
            <a:srgbClr val="CBCCD5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CCD5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Myriad Pro"/>
          <a:ea typeface="Myriad Pro"/>
          <a:cs typeface="Myriad Pro"/>
        </a:font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 i="off">
        <a:font>
          <a:latin typeface="Myriad Pro"/>
          <a:ea typeface="Myriad Pro"/>
          <a:cs typeface="Myriad Pro"/>
        </a:font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 i="off">
        <a:font>
          <a:latin typeface="Myriad Pro"/>
          <a:ea typeface="Myriad Pro"/>
          <a:cs typeface="Myriad Pro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dk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Myriad Pro"/>
          <a:ea typeface="Myriad Pro"/>
          <a:cs typeface="Myriad Pro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87000E0-FBC1-48A6-BFC9-FCAB0CE3D912}" styleName="Table_1">
    <a:wholeTbl>
      <a:tcTxStyle b="off" i="off">
        <a:font>
          <a:latin typeface="Myriad Pro"/>
          <a:ea typeface="Myriad Pro"/>
          <a:cs typeface="Myriad Pro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9FAFC"/>
          </a:solidFill>
        </a:fill>
      </a:tcStyle>
    </a:wholeTbl>
    <a:band1H>
      <a:tcTxStyle/>
      <a:tcStyle>
        <a:tcBdr/>
        <a:fill>
          <a:solidFill>
            <a:srgbClr val="F3F5F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3F5F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Myriad Pro"/>
          <a:ea typeface="Myriad Pro"/>
          <a:cs typeface="Myriad Pro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Myriad Pro"/>
          <a:ea typeface="Myriad Pro"/>
          <a:cs typeface="Myriad Pro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Myriad Pro"/>
          <a:ea typeface="Myriad Pro"/>
          <a:cs typeface="Myriad Pro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Myriad Pro"/>
          <a:ea typeface="Myriad Pro"/>
          <a:cs typeface="Myriad Pro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F98CE05-3C0F-4F60-915D-D9ECD3A9100A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5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85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8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9.fntdata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82" Type="http://customschemas.google.com/relationships/presentationmetadata" Target="metadata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86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SCS title page">
  <p:cSld name="BSCS title pag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68"/>
          <p:cNvSpPr txBox="1">
            <a:spLocks noGrp="1"/>
          </p:cNvSpPr>
          <p:nvPr>
            <p:ph type="title"/>
          </p:nvPr>
        </p:nvSpPr>
        <p:spPr>
          <a:xfrm>
            <a:off x="679391" y="2543286"/>
            <a:ext cx="7785219" cy="441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"/>
              <a:buNone/>
              <a:defRPr sz="3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68"/>
          <p:cNvSpPr txBox="1">
            <a:spLocks noGrp="1"/>
          </p:cNvSpPr>
          <p:nvPr>
            <p:ph type="body" idx="1"/>
          </p:nvPr>
        </p:nvSpPr>
        <p:spPr>
          <a:xfrm>
            <a:off x="679391" y="3220213"/>
            <a:ext cx="7785219" cy="247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8"/>
          <p:cNvSpPr txBox="1">
            <a:spLocks noGrp="1"/>
          </p:cNvSpPr>
          <p:nvPr>
            <p:ph type="body" idx="2"/>
          </p:nvPr>
        </p:nvSpPr>
        <p:spPr>
          <a:xfrm>
            <a:off x="679391" y="2829821"/>
            <a:ext cx="7785219" cy="315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1" name="Google Shape;11;p68"/>
          <p:cNvCxnSpPr/>
          <p:nvPr/>
        </p:nvCxnSpPr>
        <p:spPr>
          <a:xfrm>
            <a:off x="679391" y="1114679"/>
            <a:ext cx="778521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" name="Google Shape;12;p68"/>
          <p:cNvSpPr txBox="1">
            <a:spLocks noGrp="1"/>
          </p:cNvSpPr>
          <p:nvPr>
            <p:ph type="body" idx="3"/>
          </p:nvPr>
        </p:nvSpPr>
        <p:spPr>
          <a:xfrm>
            <a:off x="0" y="1097306"/>
            <a:ext cx="9144000" cy="540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 Body - two lines">
  <p:cSld name="02 Body - two line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78"/>
          <p:cNvSpPr txBox="1">
            <a:spLocks noGrp="1"/>
          </p:cNvSpPr>
          <p:nvPr>
            <p:ph type="title"/>
          </p:nvPr>
        </p:nvSpPr>
        <p:spPr>
          <a:xfrm>
            <a:off x="628650" y="871824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5" name="Google Shape;15;p78"/>
          <p:cNvCxnSpPr/>
          <p:nvPr/>
        </p:nvCxnSpPr>
        <p:spPr>
          <a:xfrm>
            <a:off x="692935" y="1357852"/>
            <a:ext cx="7758130" cy="0"/>
          </a:xfrm>
          <a:prstGeom prst="straightConnector1">
            <a:avLst/>
          </a:prstGeom>
          <a:noFill/>
          <a:ln w="19050" cap="flat" cmpd="sng">
            <a:solidFill>
              <a:srgbClr val="FAAD6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" name="Google Shape;16;p78"/>
          <p:cNvSpPr txBox="1">
            <a:spLocks noGrp="1"/>
          </p:cNvSpPr>
          <p:nvPr>
            <p:ph type="body" idx="1"/>
          </p:nvPr>
        </p:nvSpPr>
        <p:spPr>
          <a:xfrm>
            <a:off x="628650" y="1699972"/>
            <a:ext cx="7886700" cy="4216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 Body ">
  <p:cSld name="01 Body 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70"/>
          <p:cNvSpPr txBox="1">
            <a:spLocks noGrp="1"/>
          </p:cNvSpPr>
          <p:nvPr>
            <p:ph type="title"/>
          </p:nvPr>
        </p:nvSpPr>
        <p:spPr>
          <a:xfrm>
            <a:off x="628650" y="459466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21" name="Google Shape;21;p70"/>
          <p:cNvCxnSpPr/>
          <p:nvPr/>
        </p:nvCxnSpPr>
        <p:spPr>
          <a:xfrm>
            <a:off x="692935" y="945494"/>
            <a:ext cx="7758130" cy="0"/>
          </a:xfrm>
          <a:prstGeom prst="straightConnector1">
            <a:avLst/>
          </a:prstGeom>
          <a:noFill/>
          <a:ln w="19050" cap="flat" cmpd="sng">
            <a:solidFill>
              <a:srgbClr val="FAAD6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" name="Google Shape;22;p70"/>
          <p:cNvSpPr txBox="1">
            <a:spLocks noGrp="1"/>
          </p:cNvSpPr>
          <p:nvPr>
            <p:ph type="body" idx="1"/>
          </p:nvPr>
        </p:nvSpPr>
        <p:spPr>
          <a:xfrm>
            <a:off x="628650" y="1287613"/>
            <a:ext cx="7886700" cy="462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 Body - two lines">
  <p:cSld name="02 Body - two line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1"/>
          <p:cNvSpPr txBox="1">
            <a:spLocks noGrp="1"/>
          </p:cNvSpPr>
          <p:nvPr>
            <p:ph type="title"/>
          </p:nvPr>
        </p:nvSpPr>
        <p:spPr>
          <a:xfrm>
            <a:off x="628650" y="871824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25" name="Google Shape;25;p71"/>
          <p:cNvCxnSpPr/>
          <p:nvPr/>
        </p:nvCxnSpPr>
        <p:spPr>
          <a:xfrm>
            <a:off x="692935" y="1357852"/>
            <a:ext cx="7758130" cy="0"/>
          </a:xfrm>
          <a:prstGeom prst="straightConnector1">
            <a:avLst/>
          </a:prstGeom>
          <a:noFill/>
          <a:ln w="19050" cap="flat" cmpd="sng">
            <a:solidFill>
              <a:srgbClr val="FAAD6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" name="Google Shape;26;p71"/>
          <p:cNvSpPr txBox="1">
            <a:spLocks noGrp="1"/>
          </p:cNvSpPr>
          <p:nvPr>
            <p:ph type="body" idx="1"/>
          </p:nvPr>
        </p:nvSpPr>
        <p:spPr>
          <a:xfrm>
            <a:off x="628650" y="1699972"/>
            <a:ext cx="7886700" cy="4216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6 Body - two lines">
  <p:cSld name="06 Body - two line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2"/>
          <p:cNvSpPr txBox="1">
            <a:spLocks noGrp="1"/>
          </p:cNvSpPr>
          <p:nvPr>
            <p:ph type="body" idx="1"/>
          </p:nvPr>
        </p:nvSpPr>
        <p:spPr>
          <a:xfrm>
            <a:off x="630238" y="1691354"/>
            <a:ext cx="3868737" cy="4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9" name="Google Shape;29;p72"/>
          <p:cNvSpPr txBox="1">
            <a:spLocks noGrp="1"/>
          </p:cNvSpPr>
          <p:nvPr>
            <p:ph type="body" idx="2"/>
          </p:nvPr>
        </p:nvSpPr>
        <p:spPr>
          <a:xfrm>
            <a:off x="630238" y="2110645"/>
            <a:ext cx="3868737" cy="381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" name="Google Shape;30;p72"/>
          <p:cNvSpPr txBox="1">
            <a:spLocks noGrp="1"/>
          </p:cNvSpPr>
          <p:nvPr>
            <p:ph type="body" idx="3"/>
          </p:nvPr>
        </p:nvSpPr>
        <p:spPr>
          <a:xfrm>
            <a:off x="4629150" y="1691354"/>
            <a:ext cx="3887788" cy="4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" name="Google Shape;31;p72"/>
          <p:cNvSpPr txBox="1">
            <a:spLocks noGrp="1"/>
          </p:cNvSpPr>
          <p:nvPr>
            <p:ph type="body" idx="4"/>
          </p:nvPr>
        </p:nvSpPr>
        <p:spPr>
          <a:xfrm>
            <a:off x="4629150" y="2110645"/>
            <a:ext cx="3887788" cy="381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2" name="Google Shape;32;p72"/>
          <p:cNvSpPr txBox="1">
            <a:spLocks noGrp="1"/>
          </p:cNvSpPr>
          <p:nvPr>
            <p:ph type="title"/>
          </p:nvPr>
        </p:nvSpPr>
        <p:spPr>
          <a:xfrm>
            <a:off x="628650" y="871824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33" name="Google Shape;33;p72"/>
          <p:cNvCxnSpPr/>
          <p:nvPr/>
        </p:nvCxnSpPr>
        <p:spPr>
          <a:xfrm>
            <a:off x="692935" y="1357852"/>
            <a:ext cx="7758130" cy="0"/>
          </a:xfrm>
          <a:prstGeom prst="straightConnector1">
            <a:avLst/>
          </a:prstGeom>
          <a:noFill/>
          <a:ln w="19050" cap="flat" cmpd="sng">
            <a:solidFill>
              <a:srgbClr val="FAAD6D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page">
  <p:cSld name="Contact pag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about:blank" TargetMode="Externa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hyperlink" Target="about:blank" TargetMode="Externa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67" descr="Alarm Clock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91909" y="0"/>
            <a:ext cx="474453" cy="47445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69" descr="Alarm Clock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591909" y="0"/>
            <a:ext cx="474453" cy="47445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Google Shape;53;p73"/>
          <p:cNvCxnSpPr/>
          <p:nvPr/>
        </p:nvCxnSpPr>
        <p:spPr>
          <a:xfrm>
            <a:off x="728770" y="1815435"/>
            <a:ext cx="7734584" cy="0"/>
          </a:xfrm>
          <a:prstGeom prst="straightConnector1">
            <a:avLst/>
          </a:prstGeom>
          <a:noFill/>
          <a:ln w="19050" cap="flat" cmpd="sng">
            <a:solidFill>
              <a:srgbClr val="FAAD6D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"/>
          <p:cNvSpPr txBox="1">
            <a:spLocks noGrp="1"/>
          </p:cNvSpPr>
          <p:nvPr>
            <p:ph type="title"/>
          </p:nvPr>
        </p:nvSpPr>
        <p:spPr>
          <a:xfrm>
            <a:off x="679391" y="2543286"/>
            <a:ext cx="7785219" cy="441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"/>
              <a:buNone/>
            </a:pPr>
            <a:br>
              <a:rPr lang="en-US"/>
            </a:br>
            <a:r>
              <a:rPr lang="en-US"/>
              <a:t>A Study of Changes in Populations</a:t>
            </a:r>
            <a:endParaRPr/>
          </a:p>
        </p:txBody>
      </p:sp>
      <p:sp>
        <p:nvSpPr>
          <p:cNvPr id="60" name="Google Shape;60;p1"/>
          <p:cNvSpPr txBox="1">
            <a:spLocks noGrp="1"/>
          </p:cNvSpPr>
          <p:nvPr>
            <p:ph type="body" idx="1"/>
          </p:nvPr>
        </p:nvSpPr>
        <p:spPr>
          <a:xfrm>
            <a:off x="679391" y="3220213"/>
            <a:ext cx="7785219" cy="247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/>
              <a:t>Lesson 1</a:t>
            </a:r>
            <a:endParaRPr/>
          </a:p>
        </p:txBody>
      </p:sp>
      <p:sp>
        <p:nvSpPr>
          <p:cNvPr id="61" name="Google Shape;61;p1"/>
          <p:cNvSpPr txBox="1">
            <a:spLocks noGrp="1"/>
          </p:cNvSpPr>
          <p:nvPr>
            <p:ph type="body" idx="3"/>
          </p:nvPr>
        </p:nvSpPr>
        <p:spPr>
          <a:xfrm>
            <a:off x="0" y="1097306"/>
            <a:ext cx="9144000" cy="540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0"/>
          <p:cNvSpPr txBox="1">
            <a:spLocks noGrp="1"/>
          </p:cNvSpPr>
          <p:nvPr>
            <p:ph type="title"/>
          </p:nvPr>
        </p:nvSpPr>
        <p:spPr>
          <a:xfrm>
            <a:off x="628650" y="871824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Lesson 1 Focus Question</a:t>
            </a:r>
            <a:endParaRPr/>
          </a:p>
        </p:txBody>
      </p:sp>
      <p:sp>
        <p:nvSpPr>
          <p:cNvPr id="133" name="Google Shape;133;p10"/>
          <p:cNvSpPr txBox="1">
            <a:spLocks noGrp="1"/>
          </p:cNvSpPr>
          <p:nvPr>
            <p:ph type="body" idx="1"/>
          </p:nvPr>
        </p:nvSpPr>
        <p:spPr>
          <a:xfrm>
            <a:off x="628649" y="2969771"/>
            <a:ext cx="7886700" cy="4216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/>
              <a:t>Revisit your early ideas.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/>
              <a:t>Use a colored pen/pencil to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/>
              <a:t>label ideas consistent with Scientist 1.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/>
              <a:t>label ideas consistent with Scientist 2.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/>
              <a:t>If your thinking has changed, add to or revise your response using a different color pen/pencil.</a:t>
            </a:r>
            <a:endParaRPr/>
          </a:p>
        </p:txBody>
      </p:sp>
      <p:sp>
        <p:nvSpPr>
          <p:cNvPr id="134" name="Google Shape;134;p10"/>
          <p:cNvSpPr txBox="1"/>
          <p:nvPr/>
        </p:nvSpPr>
        <p:spPr>
          <a:xfrm>
            <a:off x="825759" y="1406658"/>
            <a:ext cx="749248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76"/>
              </a:buClr>
              <a:buSzPts val="2800"/>
              <a:buFont typeface="Open Sans"/>
              <a:buNone/>
            </a:pPr>
            <a:r>
              <a:rPr lang="en-US" sz="2800" b="0" i="0" u="none" strike="noStrike" cap="none">
                <a:solidFill>
                  <a:srgbClr val="273676"/>
                </a:solidFill>
                <a:latin typeface="Open Sans"/>
                <a:ea typeface="Open Sans"/>
                <a:cs typeface="Open Sans"/>
                <a:sym typeface="Open Sans"/>
              </a:rPr>
              <a:t>What are possible explanations for how a population of organisms gains or loses characteristics?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2" descr="A close up of a roc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4678" y="1084777"/>
            <a:ext cx="4105469" cy="215537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"/>
          <p:cNvSpPr txBox="1"/>
          <p:nvPr/>
        </p:nvSpPr>
        <p:spPr>
          <a:xfrm>
            <a:off x="890295" y="3207491"/>
            <a:ext cx="377423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76"/>
              </a:buClr>
              <a:buSzPts val="800"/>
              <a:buFont typeface="Open Sans"/>
              <a:buNone/>
            </a:pPr>
            <a:r>
              <a:rPr lang="en-US" sz="800" b="0" i="0" u="none" strike="noStrike" cap="none">
                <a:solidFill>
                  <a:srgbClr val="273676"/>
                </a:solidFill>
                <a:latin typeface="Open Sans"/>
                <a:ea typeface="Open Sans"/>
                <a:cs typeface="Open Sans"/>
                <a:sym typeface="Open Sans"/>
              </a:rPr>
              <a:t>https://evolutionnews.org/2018/09/listen-dead-peppered-moths-cant-evolve/</a:t>
            </a:r>
            <a:endParaRPr/>
          </a:p>
        </p:txBody>
      </p:sp>
      <p:pic>
        <p:nvPicPr>
          <p:cNvPr id="68" name="Google Shape;68;p2" descr="A picture containing table, indoo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66808" y="2539232"/>
            <a:ext cx="3448542" cy="1779536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"/>
          <p:cNvSpPr txBox="1"/>
          <p:nvPr/>
        </p:nvSpPr>
        <p:spPr>
          <a:xfrm>
            <a:off x="5066808" y="4315907"/>
            <a:ext cx="352697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76"/>
              </a:buClr>
              <a:buSzPts val="800"/>
              <a:buFont typeface="Open Sans"/>
              <a:buNone/>
            </a:pPr>
            <a:r>
              <a:rPr lang="en-US" sz="800" b="0" i="0" u="none" strike="noStrike" cap="none">
                <a:solidFill>
                  <a:srgbClr val="273676"/>
                </a:solidFill>
                <a:latin typeface="Open Sans"/>
                <a:ea typeface="Open Sans"/>
                <a:cs typeface="Open Sans"/>
                <a:sym typeface="Open Sans"/>
              </a:rPr>
              <a:t>https://en.wikipedia.org/wiki/Antimicrobial_resistance</a:t>
            </a:r>
            <a:endParaRPr/>
          </a:p>
        </p:txBody>
      </p:sp>
      <p:pic>
        <p:nvPicPr>
          <p:cNvPr id="70" name="Google Shape;70;p2" descr="A rodent eating a pile of hay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58908" y="3650509"/>
            <a:ext cx="2857500" cy="221932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"/>
          <p:cNvSpPr txBox="1"/>
          <p:nvPr/>
        </p:nvSpPr>
        <p:spPr>
          <a:xfrm>
            <a:off x="1125893" y="5881964"/>
            <a:ext cx="330303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76"/>
              </a:buClr>
              <a:buSzPts val="800"/>
              <a:buFont typeface="Open Sans"/>
              <a:buNone/>
            </a:pPr>
            <a:r>
              <a:rPr lang="en-US" sz="800" b="0" i="0" u="none" strike="noStrike" cap="none">
                <a:solidFill>
                  <a:srgbClr val="273676"/>
                </a:solidFill>
                <a:latin typeface="Open Sans"/>
                <a:ea typeface="Open Sans"/>
                <a:cs typeface="Open Sans"/>
                <a:sym typeface="Open Sans"/>
              </a:rPr>
              <a:t>https://nature.mdc.mo.gov/discover-nature/field-guide/deer-mouse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"/>
          <p:cNvSpPr txBox="1">
            <a:spLocks noGrp="1"/>
          </p:cNvSpPr>
          <p:nvPr>
            <p:ph type="title"/>
          </p:nvPr>
        </p:nvSpPr>
        <p:spPr>
          <a:xfrm>
            <a:off x="628650" y="871824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Unit Central Question</a:t>
            </a:r>
            <a:endParaRPr/>
          </a:p>
        </p:txBody>
      </p:sp>
      <p:sp>
        <p:nvSpPr>
          <p:cNvPr id="77" name="Google Shape;77;p3"/>
          <p:cNvSpPr txBox="1"/>
          <p:nvPr/>
        </p:nvSpPr>
        <p:spPr>
          <a:xfrm>
            <a:off x="830424" y="2472611"/>
            <a:ext cx="749248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76"/>
              </a:buClr>
              <a:buSzPts val="2800"/>
              <a:buFont typeface="Open Sans"/>
              <a:buNone/>
            </a:pPr>
            <a:r>
              <a:rPr lang="en-US" sz="2800" b="0" i="0" u="none" strike="noStrike" cap="none">
                <a:solidFill>
                  <a:srgbClr val="273676"/>
                </a:solidFill>
                <a:latin typeface="Open Sans"/>
                <a:ea typeface="Open Sans"/>
                <a:cs typeface="Open Sans"/>
                <a:sym typeface="Open Sans"/>
              </a:rPr>
              <a:t>What is the process that leads to changes in populations of organisms over time?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 txBox="1">
            <a:spLocks noGrp="1"/>
          </p:cNvSpPr>
          <p:nvPr>
            <p:ph type="body" idx="2"/>
          </p:nvPr>
        </p:nvSpPr>
        <p:spPr>
          <a:xfrm>
            <a:off x="630238" y="1420185"/>
            <a:ext cx="3868737" cy="381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/>
              <a:t>Step 2.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/>
              <a:t>Preview the card set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/>
              <a:t>Watch the videoclip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/>
              <a:t>Consider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/>
              <a:t>What is happening to the stickleback fish?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/>
              <a:t>What might be causing it to happen?</a:t>
            </a:r>
            <a:endParaRPr/>
          </a:p>
        </p:txBody>
      </p:sp>
      <p:sp>
        <p:nvSpPr>
          <p:cNvPr id="83" name="Google Shape;83;p4"/>
          <p:cNvSpPr txBox="1">
            <a:spLocks noGrp="1"/>
          </p:cNvSpPr>
          <p:nvPr>
            <p:ph type="title"/>
          </p:nvPr>
        </p:nvSpPr>
        <p:spPr>
          <a:xfrm>
            <a:off x="628650" y="871824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A Phenomenal Fish Story</a:t>
            </a:r>
            <a:endParaRPr/>
          </a:p>
        </p:txBody>
      </p:sp>
      <p:pic>
        <p:nvPicPr>
          <p:cNvPr id="84" name="Google Shape;84;p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82357" y="1767316"/>
            <a:ext cx="2981373" cy="1560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>
            <a:spLocks noGrp="1"/>
          </p:cNvSpPr>
          <p:nvPr>
            <p:ph type="title"/>
          </p:nvPr>
        </p:nvSpPr>
        <p:spPr>
          <a:xfrm>
            <a:off x="628650" y="871824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A Phenomenal Fish Story</a:t>
            </a:r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body" idx="1"/>
          </p:nvPr>
        </p:nvSpPr>
        <p:spPr>
          <a:xfrm>
            <a:off x="628650" y="1699972"/>
            <a:ext cx="7886700" cy="4216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/>
              <a:t>Step 3.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/>
              <a:t>Review the card set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/>
              <a:t>Group cards into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/>
              <a:t>During the ice age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/>
              <a:t>At the end of the ice age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/>
              <a:t>After the ice age to today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/>
              <a:t>Step 4.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/>
              <a:t>Add sticky note headers and sequence cards to tell the story of the Stickleback. 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/>
          </a:p>
        </p:txBody>
      </p:sp>
      <p:pic>
        <p:nvPicPr>
          <p:cNvPr id="91" name="Google Shape;9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1755" y="1699972"/>
            <a:ext cx="2789561" cy="1835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"/>
          <p:cNvSpPr txBox="1">
            <a:spLocks noGrp="1"/>
          </p:cNvSpPr>
          <p:nvPr>
            <p:ph type="title"/>
          </p:nvPr>
        </p:nvSpPr>
        <p:spPr>
          <a:xfrm>
            <a:off x="628650" y="871824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A Phenomenal Fish Story</a:t>
            </a:r>
            <a:endParaRPr/>
          </a:p>
        </p:txBody>
      </p:sp>
      <p:sp>
        <p:nvSpPr>
          <p:cNvPr id="97" name="Google Shape;97;p6"/>
          <p:cNvSpPr txBox="1">
            <a:spLocks noGrp="1"/>
          </p:cNvSpPr>
          <p:nvPr>
            <p:ph type="body" idx="1"/>
          </p:nvPr>
        </p:nvSpPr>
        <p:spPr>
          <a:xfrm>
            <a:off x="628650" y="1699972"/>
            <a:ext cx="7886700" cy="4216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/>
              <a:t>Gallery Walk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/>
              <a:t>How are others’ arrangements similar? Different?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/>
              <a:t>Share findings back in-home group. Consider: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/>
              <a:t>Will you revise your sequences?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/>
              <a:t>If so, how?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/>
              <a:t>Whole group discussion and representation.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/>
              <a:t>What happened to the Stickleback population over time?</a:t>
            </a:r>
            <a:endParaRPr/>
          </a:p>
          <a:p>
            <a:pPr marL="68580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/>
              <a:t>Note: Leave cards on your table!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"/>
          <p:cNvSpPr txBox="1">
            <a:spLocks noGrp="1"/>
          </p:cNvSpPr>
          <p:nvPr>
            <p:ph type="title"/>
          </p:nvPr>
        </p:nvSpPr>
        <p:spPr>
          <a:xfrm>
            <a:off x="628650" y="871824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Lesson 1 Focus Question</a:t>
            </a:r>
            <a:endParaRPr/>
          </a:p>
        </p:txBody>
      </p:sp>
      <p:sp>
        <p:nvSpPr>
          <p:cNvPr id="103" name="Google Shape;103;p7"/>
          <p:cNvSpPr txBox="1"/>
          <p:nvPr/>
        </p:nvSpPr>
        <p:spPr>
          <a:xfrm>
            <a:off x="830424" y="2472611"/>
            <a:ext cx="749248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76"/>
              </a:buClr>
              <a:buSzPts val="2800"/>
              <a:buFont typeface="Open Sans"/>
              <a:buNone/>
            </a:pPr>
            <a:r>
              <a:rPr lang="en-US" sz="2800" b="0" i="0" u="none" strike="noStrike" cap="none">
                <a:solidFill>
                  <a:srgbClr val="273676"/>
                </a:solidFill>
                <a:latin typeface="Open Sans"/>
                <a:ea typeface="Open Sans"/>
                <a:cs typeface="Open Sans"/>
                <a:sym typeface="Open Sans"/>
              </a:rPr>
              <a:t>What are possible explanations for how a population of organisms gains or loses characteristics?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"/>
          <p:cNvSpPr txBox="1">
            <a:spLocks noGrp="1"/>
          </p:cNvSpPr>
          <p:nvPr>
            <p:ph type="title"/>
          </p:nvPr>
        </p:nvSpPr>
        <p:spPr>
          <a:xfrm>
            <a:off x="628650" y="871824"/>
            <a:ext cx="8151456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Two Views about Changes in Populations</a:t>
            </a:r>
            <a:endParaRPr/>
          </a:p>
        </p:txBody>
      </p:sp>
      <p:graphicFrame>
        <p:nvGraphicFramePr>
          <p:cNvPr id="109" name="Google Shape;109;p8"/>
          <p:cNvGraphicFramePr/>
          <p:nvPr/>
        </p:nvGraphicFramePr>
        <p:xfrm>
          <a:off x="1656378" y="176458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{5F39C837-5753-480E-B80B-96A01EE09C91}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rgbClr val="FFFFFF"/>
                          </a:solidFill>
                        </a:rPr>
                        <a:t>Similarities</a:t>
                      </a:r>
                      <a:endParaRPr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Differences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27367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Scientist 1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2736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Open Sans"/>
                        <a:buNone/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Scientist 2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2736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body" idx="1"/>
          </p:nvPr>
        </p:nvSpPr>
        <p:spPr>
          <a:xfrm>
            <a:off x="628650" y="1699972"/>
            <a:ext cx="7886700" cy="4216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title"/>
          </p:nvPr>
        </p:nvSpPr>
        <p:spPr>
          <a:xfrm>
            <a:off x="628650" y="871824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endParaRPr/>
          </a:p>
        </p:txBody>
      </p:sp>
      <p:sp>
        <p:nvSpPr>
          <p:cNvPr id="116" name="Google Shape;116;p9"/>
          <p:cNvSpPr txBox="1"/>
          <p:nvPr/>
        </p:nvSpPr>
        <p:spPr>
          <a:xfrm>
            <a:off x="628650" y="871824"/>
            <a:ext cx="8151456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3676"/>
              </a:buClr>
              <a:buSzPts val="3200"/>
              <a:buFont typeface="Open Sans"/>
              <a:buNone/>
            </a:pPr>
            <a:r>
              <a:rPr lang="en-US" sz="3200" b="1" i="0" u="none" strike="noStrike" cap="none">
                <a:solidFill>
                  <a:srgbClr val="273676"/>
                </a:solidFill>
                <a:latin typeface="Open Sans"/>
                <a:ea typeface="Open Sans"/>
                <a:cs typeface="Open Sans"/>
                <a:sym typeface="Open Sans"/>
              </a:rPr>
              <a:t>Two Views about Changes in Populations</a:t>
            </a:r>
            <a:endParaRPr sz="3200" b="1" i="0" u="none" strike="noStrike" cap="none">
              <a:solidFill>
                <a:srgbClr val="27367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7" name="Google Shape;117;p9"/>
          <p:cNvSpPr/>
          <p:nvPr/>
        </p:nvSpPr>
        <p:spPr>
          <a:xfrm>
            <a:off x="1817510" y="1996751"/>
            <a:ext cx="1802767" cy="20340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A2A7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endParaRPr sz="1800" b="0" i="0" u="none" strike="noStrike" cap="none">
              <a:solidFill>
                <a:srgbClr val="3184B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8" name="Google Shape;118;p9"/>
          <p:cNvSpPr/>
          <p:nvPr/>
        </p:nvSpPr>
        <p:spPr>
          <a:xfrm>
            <a:off x="1817510" y="4327603"/>
            <a:ext cx="1802768" cy="20340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A2A7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endParaRPr sz="1800" b="0" i="0" u="none" strike="noStrike" cap="none">
              <a:solidFill>
                <a:srgbClr val="3184B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" name="Google Shape;119;p9"/>
          <p:cNvSpPr/>
          <p:nvPr/>
        </p:nvSpPr>
        <p:spPr>
          <a:xfrm>
            <a:off x="5189770" y="2164693"/>
            <a:ext cx="2136719" cy="392306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A2A7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endParaRPr sz="1800" b="0" i="0" u="none" strike="noStrike" cap="none">
              <a:solidFill>
                <a:srgbClr val="3184B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" name="Google Shape;120;p9"/>
          <p:cNvSpPr txBox="1"/>
          <p:nvPr/>
        </p:nvSpPr>
        <p:spPr>
          <a:xfrm>
            <a:off x="1849397" y="2118842"/>
            <a:ext cx="15768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76"/>
              </a:buClr>
              <a:buSzPts val="1800"/>
              <a:buFont typeface="Open Sans"/>
              <a:buNone/>
            </a:pPr>
            <a:r>
              <a:rPr lang="en-US" sz="1800" b="0" i="0" u="none" strike="noStrike" cap="none">
                <a:solidFill>
                  <a:srgbClr val="273676"/>
                </a:solidFill>
                <a:latin typeface="Open Sans"/>
                <a:ea typeface="Open Sans"/>
                <a:cs typeface="Open Sans"/>
                <a:sym typeface="Open Sans"/>
              </a:rPr>
              <a:t>Scientist 1</a:t>
            </a:r>
            <a:endParaRPr/>
          </a:p>
        </p:txBody>
      </p:sp>
      <p:sp>
        <p:nvSpPr>
          <p:cNvPr id="121" name="Google Shape;121;p9"/>
          <p:cNvSpPr txBox="1"/>
          <p:nvPr/>
        </p:nvSpPr>
        <p:spPr>
          <a:xfrm>
            <a:off x="1857087" y="4449694"/>
            <a:ext cx="15768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76"/>
              </a:buClr>
              <a:buSzPts val="1800"/>
              <a:buFont typeface="Open Sans"/>
              <a:buNone/>
            </a:pPr>
            <a:r>
              <a:rPr lang="en-US" sz="1800" b="0" i="0" u="none" strike="noStrike" cap="none">
                <a:solidFill>
                  <a:srgbClr val="273676"/>
                </a:solidFill>
                <a:latin typeface="Open Sans"/>
                <a:ea typeface="Open Sans"/>
                <a:cs typeface="Open Sans"/>
                <a:sym typeface="Open Sans"/>
              </a:rPr>
              <a:t>Scientist 2</a:t>
            </a:r>
            <a:endParaRPr/>
          </a:p>
        </p:txBody>
      </p:sp>
      <p:sp>
        <p:nvSpPr>
          <p:cNvPr id="122" name="Google Shape;122;p9"/>
          <p:cNvSpPr txBox="1"/>
          <p:nvPr/>
        </p:nvSpPr>
        <p:spPr>
          <a:xfrm>
            <a:off x="1831905" y="1452731"/>
            <a:ext cx="15768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76"/>
              </a:buClr>
              <a:buSzPts val="1800"/>
              <a:buFont typeface="Open Sans"/>
              <a:buNone/>
            </a:pPr>
            <a:r>
              <a:rPr lang="en-US" sz="1800" b="1" i="0" u="none" strike="noStrike" cap="none">
                <a:solidFill>
                  <a:srgbClr val="273676"/>
                </a:solidFill>
                <a:latin typeface="Open Sans"/>
                <a:ea typeface="Open Sans"/>
                <a:cs typeface="Open Sans"/>
                <a:sym typeface="Open Sans"/>
              </a:rPr>
              <a:t>CAUSE</a:t>
            </a:r>
            <a:endParaRPr/>
          </a:p>
        </p:txBody>
      </p:sp>
      <p:sp>
        <p:nvSpPr>
          <p:cNvPr id="123" name="Google Shape;123;p9"/>
          <p:cNvSpPr txBox="1"/>
          <p:nvPr/>
        </p:nvSpPr>
        <p:spPr>
          <a:xfrm>
            <a:off x="5912493" y="1446519"/>
            <a:ext cx="15768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76"/>
              </a:buClr>
              <a:buSzPts val="1800"/>
              <a:buFont typeface="Open Sans"/>
              <a:buNone/>
            </a:pPr>
            <a:r>
              <a:rPr lang="en-US" sz="1800" b="1" i="0" u="none" strike="noStrike" cap="none">
                <a:solidFill>
                  <a:srgbClr val="273676"/>
                </a:solidFill>
                <a:latin typeface="Open Sans"/>
                <a:ea typeface="Open Sans"/>
                <a:cs typeface="Open Sans"/>
                <a:sym typeface="Open Sans"/>
              </a:rPr>
              <a:t>EFFECT</a:t>
            </a:r>
            <a:endParaRPr/>
          </a:p>
        </p:txBody>
      </p:sp>
      <p:sp>
        <p:nvSpPr>
          <p:cNvPr id="124" name="Google Shape;124;p9"/>
          <p:cNvSpPr/>
          <p:nvPr/>
        </p:nvSpPr>
        <p:spPr>
          <a:xfrm>
            <a:off x="3928188" y="2808514"/>
            <a:ext cx="1110343" cy="75578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A2A7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endParaRPr sz="1800" b="0" i="0" u="none" strike="noStrike" cap="none">
              <a:solidFill>
                <a:srgbClr val="3184B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" name="Google Shape;125;p9"/>
          <p:cNvSpPr/>
          <p:nvPr/>
        </p:nvSpPr>
        <p:spPr>
          <a:xfrm>
            <a:off x="3928188" y="4672836"/>
            <a:ext cx="1110343" cy="75578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A2A7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endParaRPr sz="1800" b="0" i="0" u="none" strike="noStrike" cap="none">
              <a:solidFill>
                <a:srgbClr val="3184B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" name="Google Shape;126;p9"/>
          <p:cNvSpPr/>
          <p:nvPr/>
        </p:nvSpPr>
        <p:spPr>
          <a:xfrm>
            <a:off x="6928259" y="2276152"/>
            <a:ext cx="2136719" cy="3710024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dk1"/>
          </a:solidFill>
          <a:ln w="12700" cap="flat" cmpd="sng">
            <a:solidFill>
              <a:srgbClr val="A2A7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How can you use your Stickleback story cards to help you identify the “effect” on the Stickleback population?</a:t>
            </a:r>
            <a:endParaRPr/>
          </a:p>
        </p:txBody>
      </p:sp>
      <p:sp>
        <p:nvSpPr>
          <p:cNvPr id="127" name="Google Shape;127;p9"/>
          <p:cNvSpPr/>
          <p:nvPr/>
        </p:nvSpPr>
        <p:spPr>
          <a:xfrm>
            <a:off x="110908" y="2340012"/>
            <a:ext cx="2211245" cy="3752013"/>
          </a:xfrm>
          <a:prstGeom prst="rightArrowCallout">
            <a:avLst>
              <a:gd name="adj1" fmla="val 26688"/>
              <a:gd name="adj2" fmla="val 25497"/>
              <a:gd name="adj3" fmla="val 25000"/>
              <a:gd name="adj4" fmla="val 64977"/>
            </a:avLst>
          </a:prstGeom>
          <a:solidFill>
            <a:schemeClr val="dk1"/>
          </a:solidFill>
          <a:ln w="12700" cap="flat" cmpd="sng">
            <a:solidFill>
              <a:srgbClr val="A2A7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What might scientist 1 say causes the change in the stickleback population?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Scientist 2?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SCS Title">
  <a:themeElements>
    <a:clrScheme name="BSCS colors">
      <a:dk1>
        <a:srgbClr val="273676"/>
      </a:dk1>
      <a:lt1>
        <a:srgbClr val="3184B1"/>
      </a:lt1>
      <a:dk2>
        <a:srgbClr val="FAAD6D"/>
      </a:dk2>
      <a:lt2>
        <a:srgbClr val="A5A4A4"/>
      </a:lt2>
      <a:accent1>
        <a:srgbClr val="000000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SCS Body">
  <a:themeElements>
    <a:clrScheme name="BSCS colors">
      <a:dk1>
        <a:srgbClr val="273676"/>
      </a:dk1>
      <a:lt1>
        <a:srgbClr val="3184B1"/>
      </a:lt1>
      <a:dk2>
        <a:srgbClr val="FAAD6D"/>
      </a:dk2>
      <a:lt2>
        <a:srgbClr val="A5A4A4"/>
      </a:lt2>
      <a:accent1>
        <a:srgbClr val="DFE5ED"/>
      </a:accent1>
      <a:accent2>
        <a:srgbClr val="FDF3E7"/>
      </a:accent2>
      <a:accent3>
        <a:srgbClr val="5E3C7C"/>
      </a:accent3>
      <a:accent4>
        <a:srgbClr val="119762"/>
      </a:accent4>
      <a:accent5>
        <a:srgbClr val="AE2526"/>
      </a:accent5>
      <a:accent6>
        <a:srgbClr val="4C4C4C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347</Words>
  <Application>Microsoft Office PowerPoint</Application>
  <PresentationFormat>On-screen Show (4:3)</PresentationFormat>
  <Paragraphs>65</Paragraphs>
  <Slides>11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Open Sans Light</vt:lpstr>
      <vt:lpstr>Arial</vt:lpstr>
      <vt:lpstr>Calibri</vt:lpstr>
      <vt:lpstr>Open Sans</vt:lpstr>
      <vt:lpstr>BSCS Title</vt:lpstr>
      <vt:lpstr>BSCS Body</vt:lpstr>
      <vt:lpstr>Custom Design</vt:lpstr>
      <vt:lpstr> A Study of Changes in Populations</vt:lpstr>
      <vt:lpstr>PowerPoint Presentation</vt:lpstr>
      <vt:lpstr>Unit Central Question</vt:lpstr>
      <vt:lpstr>A Phenomenal Fish Story</vt:lpstr>
      <vt:lpstr>A Phenomenal Fish Story</vt:lpstr>
      <vt:lpstr>A Phenomenal Fish Story</vt:lpstr>
      <vt:lpstr>Lesson 1 Focus Question</vt:lpstr>
      <vt:lpstr>Two Views about Changes in Populations</vt:lpstr>
      <vt:lpstr>PowerPoint Presentation</vt:lpstr>
      <vt:lpstr>Lesson 1 Focus Question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 Study of Changes in Populations</dc:title>
  <dc:creator>Jody Bintz</dc:creator>
  <cp:lastModifiedBy>Ashley Whitaker</cp:lastModifiedBy>
  <cp:revision>1</cp:revision>
  <dcterms:created xsi:type="dcterms:W3CDTF">2019-06-25T13:27:10Z</dcterms:created>
  <dcterms:modified xsi:type="dcterms:W3CDTF">2023-09-12T17:06:05Z</dcterms:modified>
</cp:coreProperties>
</file>