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1" r:id="rId2"/>
    <p:sldMasterId id="2147483658" r:id="rId3"/>
  </p:sldMasterIdLst>
  <p:notesMasterIdLst>
    <p:notesMasterId r:id="rId14"/>
  </p:notesMasterIdLst>
  <p:sldIdLst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Open Sans" panose="020B0606030504020204" pitchFamily="34" charset="0"/>
      <p:regular r:id="rId19"/>
      <p:bold r:id="rId20"/>
      <p:italic r:id="rId21"/>
      <p:boldItalic r:id="rId22"/>
    </p:embeddedFont>
    <p:embeddedFont>
      <p:font typeface="Open Sans Light" panose="020B0306030504020204" pitchFamily="34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82" roundtripDataSignature="AMtx7midZa6TlE+YnpJqZnFCvpmXJV7x4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F39C837-5753-480E-B80B-96A01EE09C91}">
  <a:tblStyle styleId="{5F39C837-5753-480E-B80B-96A01EE09C91}" styleName="Table_0">
    <a:wholeTbl>
      <a:tcTxStyle b="off" i="off">
        <a:font>
          <a:latin typeface="Myriad Pro"/>
          <a:ea typeface="Myriad Pro"/>
          <a:cs typeface="Myriad Pro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7E7EB"/>
          </a:solidFill>
        </a:fill>
      </a:tcStyle>
    </a:wholeTbl>
    <a:band1H>
      <a:tcTxStyle/>
      <a:tcStyle>
        <a:tcBdr/>
        <a:fill>
          <a:solidFill>
            <a:srgbClr val="CBCCD5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BCCD5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Myriad Pro"/>
          <a:ea typeface="Myriad Pro"/>
          <a:cs typeface="Myriad Pro"/>
        </a:font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 i="off">
        <a:font>
          <a:latin typeface="Myriad Pro"/>
          <a:ea typeface="Myriad Pro"/>
          <a:cs typeface="Myriad Pro"/>
        </a:font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 i="off">
        <a:font>
          <a:latin typeface="Myriad Pro"/>
          <a:ea typeface="Myriad Pro"/>
          <a:cs typeface="Myriad Pro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dk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Myriad Pro"/>
          <a:ea typeface="Myriad Pro"/>
          <a:cs typeface="Myriad Pro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dk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987000E0-FBC1-48A6-BFC9-FCAB0CE3D912}" styleName="Table_1">
    <a:wholeTbl>
      <a:tcTxStyle b="off" i="off">
        <a:font>
          <a:latin typeface="Myriad Pro"/>
          <a:ea typeface="Myriad Pro"/>
          <a:cs typeface="Myriad Pro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9FAFC"/>
          </a:solidFill>
        </a:fill>
      </a:tcStyle>
    </a:wholeTbl>
    <a:band1H>
      <a:tcTxStyle/>
      <a:tcStyle>
        <a:tcBdr/>
        <a:fill>
          <a:solidFill>
            <a:srgbClr val="F3F5F8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F3F5F8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Myriad Pro"/>
          <a:ea typeface="Myriad Pro"/>
          <a:cs typeface="Myriad Pro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Myriad Pro"/>
          <a:ea typeface="Myriad Pro"/>
          <a:cs typeface="Myriad Pro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Myriad Pro"/>
          <a:ea typeface="Myriad Pro"/>
          <a:cs typeface="Myriad Pro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Myriad Pro"/>
          <a:ea typeface="Myriad Pro"/>
          <a:cs typeface="Myriad Pro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CF98CE05-3C0F-4F60-915D-D9ECD3A9100A}" styleName="Table_2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155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85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7.fntdata"/><Relationship Id="rId8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10.fntdata"/><Relationship Id="rId5" Type="http://schemas.openxmlformats.org/officeDocument/2006/relationships/slide" Target="slides/slide2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82" Type="http://customschemas.google.com/relationships/presentationmetadata" Target="metadata"/><Relationship Id="rId10" Type="http://schemas.openxmlformats.org/officeDocument/2006/relationships/slide" Target="slides/slide7.xml"/><Relationship Id="rId19" Type="http://schemas.openxmlformats.org/officeDocument/2006/relationships/font" Target="fonts/font5.fntdata"/><Relationship Id="rId86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SCS title page">
  <p:cSld name="BSCS title pag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68"/>
          <p:cNvSpPr txBox="1">
            <a:spLocks noGrp="1"/>
          </p:cNvSpPr>
          <p:nvPr>
            <p:ph type="title"/>
          </p:nvPr>
        </p:nvSpPr>
        <p:spPr>
          <a:xfrm>
            <a:off x="679391" y="2543286"/>
            <a:ext cx="7785219" cy="4416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pen Sans"/>
              <a:buNone/>
              <a:defRPr sz="36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" name="Google Shape;9;p68"/>
          <p:cNvSpPr txBox="1">
            <a:spLocks noGrp="1"/>
          </p:cNvSpPr>
          <p:nvPr>
            <p:ph type="body" idx="1"/>
          </p:nvPr>
        </p:nvSpPr>
        <p:spPr>
          <a:xfrm>
            <a:off x="679391" y="3220213"/>
            <a:ext cx="7785219" cy="247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68"/>
          <p:cNvSpPr txBox="1">
            <a:spLocks noGrp="1"/>
          </p:cNvSpPr>
          <p:nvPr>
            <p:ph type="body" idx="2"/>
          </p:nvPr>
        </p:nvSpPr>
        <p:spPr>
          <a:xfrm>
            <a:off x="679391" y="2829821"/>
            <a:ext cx="7785219" cy="315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11" name="Google Shape;11;p68"/>
          <p:cNvCxnSpPr/>
          <p:nvPr/>
        </p:nvCxnSpPr>
        <p:spPr>
          <a:xfrm>
            <a:off x="679391" y="1114679"/>
            <a:ext cx="7785219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2" name="Google Shape;12;p68"/>
          <p:cNvSpPr txBox="1">
            <a:spLocks noGrp="1"/>
          </p:cNvSpPr>
          <p:nvPr>
            <p:ph type="body" idx="3"/>
          </p:nvPr>
        </p:nvSpPr>
        <p:spPr>
          <a:xfrm>
            <a:off x="0" y="1097306"/>
            <a:ext cx="9144000" cy="540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2 Body - two lines">
  <p:cSld name="02 Body - two lines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78"/>
          <p:cNvSpPr txBox="1">
            <a:spLocks noGrp="1"/>
          </p:cNvSpPr>
          <p:nvPr>
            <p:ph type="title"/>
          </p:nvPr>
        </p:nvSpPr>
        <p:spPr>
          <a:xfrm>
            <a:off x="628650" y="871824"/>
            <a:ext cx="7886700" cy="367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cxnSp>
        <p:nvCxnSpPr>
          <p:cNvPr id="15" name="Google Shape;15;p78"/>
          <p:cNvCxnSpPr/>
          <p:nvPr/>
        </p:nvCxnSpPr>
        <p:spPr>
          <a:xfrm>
            <a:off x="692935" y="1357852"/>
            <a:ext cx="7758130" cy="0"/>
          </a:xfrm>
          <a:prstGeom prst="straightConnector1">
            <a:avLst/>
          </a:prstGeom>
          <a:noFill/>
          <a:ln w="19050" cap="flat" cmpd="sng">
            <a:solidFill>
              <a:srgbClr val="FAAD6D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6" name="Google Shape;16;p78"/>
          <p:cNvSpPr txBox="1">
            <a:spLocks noGrp="1"/>
          </p:cNvSpPr>
          <p:nvPr>
            <p:ph type="body" idx="1"/>
          </p:nvPr>
        </p:nvSpPr>
        <p:spPr>
          <a:xfrm>
            <a:off x="628650" y="1699972"/>
            <a:ext cx="7886700" cy="4216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2 Body - two lines">
  <p:cSld name="02 Body - two line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71"/>
          <p:cNvSpPr txBox="1">
            <a:spLocks noGrp="1"/>
          </p:cNvSpPr>
          <p:nvPr>
            <p:ph type="title"/>
          </p:nvPr>
        </p:nvSpPr>
        <p:spPr>
          <a:xfrm>
            <a:off x="628650" y="871824"/>
            <a:ext cx="7886700" cy="367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pen Sans"/>
              <a:buNone/>
              <a:defRPr sz="32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cxnSp>
        <p:nvCxnSpPr>
          <p:cNvPr id="25" name="Google Shape;25;p71"/>
          <p:cNvCxnSpPr/>
          <p:nvPr/>
        </p:nvCxnSpPr>
        <p:spPr>
          <a:xfrm>
            <a:off x="692935" y="1357852"/>
            <a:ext cx="7758130" cy="0"/>
          </a:xfrm>
          <a:prstGeom prst="straightConnector1">
            <a:avLst/>
          </a:prstGeom>
          <a:noFill/>
          <a:ln w="19050" cap="flat" cmpd="sng">
            <a:solidFill>
              <a:srgbClr val="FAAD6D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6" name="Google Shape;26;p71"/>
          <p:cNvSpPr txBox="1">
            <a:spLocks noGrp="1"/>
          </p:cNvSpPr>
          <p:nvPr>
            <p:ph type="body" idx="1"/>
          </p:nvPr>
        </p:nvSpPr>
        <p:spPr>
          <a:xfrm>
            <a:off x="628650" y="1699972"/>
            <a:ext cx="7886700" cy="4216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3 Body">
  <p:cSld name="03 Bod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75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507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pen Sans"/>
              <a:buNone/>
              <a:defRPr sz="32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6" name="Google Shape;36;p75"/>
          <p:cNvSpPr txBox="1">
            <a:spLocks noGrp="1"/>
          </p:cNvSpPr>
          <p:nvPr>
            <p:ph type="body" idx="1"/>
          </p:nvPr>
        </p:nvSpPr>
        <p:spPr>
          <a:xfrm>
            <a:off x="628650" y="1287757"/>
            <a:ext cx="3867150" cy="4628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7" name="Google Shape;37;p75"/>
          <p:cNvSpPr txBox="1">
            <a:spLocks noGrp="1"/>
          </p:cNvSpPr>
          <p:nvPr>
            <p:ph type="body" idx="2"/>
          </p:nvPr>
        </p:nvSpPr>
        <p:spPr>
          <a:xfrm>
            <a:off x="4648200" y="1287757"/>
            <a:ext cx="3867150" cy="4628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cxnSp>
        <p:nvCxnSpPr>
          <p:cNvPr id="38" name="Google Shape;38;p75"/>
          <p:cNvCxnSpPr/>
          <p:nvPr/>
        </p:nvCxnSpPr>
        <p:spPr>
          <a:xfrm>
            <a:off x="692935" y="945494"/>
            <a:ext cx="7758130" cy="0"/>
          </a:xfrm>
          <a:prstGeom prst="straightConnector1">
            <a:avLst/>
          </a:prstGeom>
          <a:noFill/>
          <a:ln w="19050" cap="flat" cmpd="sng">
            <a:solidFill>
              <a:srgbClr val="FAAD6D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4 Body - two lines">
  <p:cSld name="04 Body - two line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76"/>
          <p:cNvSpPr txBox="1">
            <a:spLocks noGrp="1"/>
          </p:cNvSpPr>
          <p:nvPr>
            <p:ph type="body" idx="1"/>
          </p:nvPr>
        </p:nvSpPr>
        <p:spPr>
          <a:xfrm>
            <a:off x="628650" y="1701366"/>
            <a:ext cx="3867150" cy="4215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1" name="Google Shape;41;p76"/>
          <p:cNvSpPr txBox="1">
            <a:spLocks noGrp="1"/>
          </p:cNvSpPr>
          <p:nvPr>
            <p:ph type="body" idx="2"/>
          </p:nvPr>
        </p:nvSpPr>
        <p:spPr>
          <a:xfrm>
            <a:off x="4648200" y="1701366"/>
            <a:ext cx="3867150" cy="4215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2" name="Google Shape;42;p76"/>
          <p:cNvSpPr txBox="1">
            <a:spLocks noGrp="1"/>
          </p:cNvSpPr>
          <p:nvPr>
            <p:ph type="title"/>
          </p:nvPr>
        </p:nvSpPr>
        <p:spPr>
          <a:xfrm>
            <a:off x="628650" y="871824"/>
            <a:ext cx="7886700" cy="367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pen Sans"/>
              <a:buNone/>
              <a:defRPr sz="32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cxnSp>
        <p:nvCxnSpPr>
          <p:cNvPr id="43" name="Google Shape;43;p76"/>
          <p:cNvCxnSpPr/>
          <p:nvPr/>
        </p:nvCxnSpPr>
        <p:spPr>
          <a:xfrm>
            <a:off x="692935" y="1357852"/>
            <a:ext cx="7758130" cy="0"/>
          </a:xfrm>
          <a:prstGeom prst="straightConnector1">
            <a:avLst/>
          </a:prstGeom>
          <a:noFill/>
          <a:ln w="19050" cap="flat" cmpd="sng">
            <a:solidFill>
              <a:srgbClr val="FAAD6D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4" name="Google Shape;44;p76"/>
          <p:cNvSpPr txBox="1">
            <a:spLocks noGrp="1"/>
          </p:cNvSpPr>
          <p:nvPr>
            <p:ph type="body" idx="3"/>
          </p:nvPr>
        </p:nvSpPr>
        <p:spPr>
          <a:xfrm>
            <a:off x="628650" y="1699972"/>
            <a:ext cx="7886700" cy="4216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act page">
  <p:cSld name="Contact page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hyperlink" Target="about:blank" TargetMode="Externa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hyperlink" Target="about:blank" TargetMode="External"/><Relationship Id="rId5" Type="http://schemas.openxmlformats.org/officeDocument/2006/relationships/image" Target="../media/image3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67" descr="Alarm Clock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591909" y="0"/>
            <a:ext cx="474453" cy="474453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>
            <a:alphaModFix/>
          </a:blip>
          <a:stretch>
            <a:fillRect/>
          </a:stretch>
        </a:blip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69" descr="Alarm Clock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591909" y="0"/>
            <a:ext cx="474453" cy="474453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3" r:id="rId1"/>
    <p:sldLayoutId id="2147483655" r:id="rId2"/>
    <p:sldLayoutId id="2147483656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3" name="Google Shape;53;p73"/>
          <p:cNvCxnSpPr/>
          <p:nvPr/>
        </p:nvCxnSpPr>
        <p:spPr>
          <a:xfrm>
            <a:off x="728770" y="1815435"/>
            <a:ext cx="7734584" cy="0"/>
          </a:xfrm>
          <a:prstGeom prst="straightConnector1">
            <a:avLst/>
          </a:prstGeom>
          <a:noFill/>
          <a:ln w="19050" cap="flat" cmpd="sng">
            <a:solidFill>
              <a:srgbClr val="FAAD6D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2"/>
          <p:cNvSpPr txBox="1">
            <a:spLocks noGrp="1"/>
          </p:cNvSpPr>
          <p:nvPr>
            <p:ph type="title"/>
          </p:nvPr>
        </p:nvSpPr>
        <p:spPr>
          <a:xfrm>
            <a:off x="679391" y="2543286"/>
            <a:ext cx="7785219" cy="4416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pen Sans"/>
              <a:buNone/>
            </a:pPr>
            <a:br>
              <a:rPr lang="en-US"/>
            </a:br>
            <a:r>
              <a:rPr lang="en-US"/>
              <a:t>A Study of Changes in Populations</a:t>
            </a:r>
            <a:endParaRPr/>
          </a:p>
        </p:txBody>
      </p:sp>
      <p:sp>
        <p:nvSpPr>
          <p:cNvPr id="144" name="Google Shape;144;p12"/>
          <p:cNvSpPr txBox="1">
            <a:spLocks noGrp="1"/>
          </p:cNvSpPr>
          <p:nvPr>
            <p:ph type="body" idx="1"/>
          </p:nvPr>
        </p:nvSpPr>
        <p:spPr>
          <a:xfrm>
            <a:off x="679391" y="3026371"/>
            <a:ext cx="7785219" cy="4416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 sz="2400"/>
              <a:t>Lesson 2</a:t>
            </a:r>
            <a:endParaRPr/>
          </a:p>
        </p:txBody>
      </p:sp>
      <p:sp>
        <p:nvSpPr>
          <p:cNvPr id="145" name="Google Shape;145;p12"/>
          <p:cNvSpPr txBox="1">
            <a:spLocks noGrp="1"/>
          </p:cNvSpPr>
          <p:nvPr>
            <p:ph type="body" idx="3"/>
          </p:nvPr>
        </p:nvSpPr>
        <p:spPr>
          <a:xfrm>
            <a:off x="0" y="1097306"/>
            <a:ext cx="9144000" cy="540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3"/>
          <p:cNvSpPr txBox="1">
            <a:spLocks noGrp="1"/>
          </p:cNvSpPr>
          <p:nvPr>
            <p:ph type="title"/>
          </p:nvPr>
        </p:nvSpPr>
        <p:spPr>
          <a:xfrm>
            <a:off x="628650" y="871824"/>
            <a:ext cx="7886700" cy="367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pen Sans"/>
              <a:buNone/>
            </a:pPr>
            <a:r>
              <a:rPr lang="en-US"/>
              <a:t>Unit Central Question</a:t>
            </a:r>
            <a:endParaRPr/>
          </a:p>
        </p:txBody>
      </p:sp>
      <p:sp>
        <p:nvSpPr>
          <p:cNvPr id="151" name="Google Shape;151;p13"/>
          <p:cNvSpPr txBox="1"/>
          <p:nvPr/>
        </p:nvSpPr>
        <p:spPr>
          <a:xfrm>
            <a:off x="830424" y="2472611"/>
            <a:ext cx="7492481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676"/>
              </a:buClr>
              <a:buSzPts val="2800"/>
              <a:buFont typeface="Open Sans"/>
              <a:buNone/>
            </a:pPr>
            <a:r>
              <a:rPr lang="en-US" sz="2800" b="0" i="0" u="none" strike="noStrike" cap="none">
                <a:solidFill>
                  <a:srgbClr val="273676"/>
                </a:solidFill>
                <a:latin typeface="Open Sans"/>
                <a:ea typeface="Open Sans"/>
                <a:cs typeface="Open Sans"/>
                <a:sym typeface="Open Sans"/>
              </a:rPr>
              <a:t>What is the process that leads to changes in populations of organisms over time?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4"/>
          <p:cNvSpPr txBox="1">
            <a:spLocks noGrp="1"/>
          </p:cNvSpPr>
          <p:nvPr>
            <p:ph type="title"/>
          </p:nvPr>
        </p:nvSpPr>
        <p:spPr>
          <a:xfrm>
            <a:off x="628650" y="871824"/>
            <a:ext cx="7886700" cy="367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pen Sans"/>
              <a:buNone/>
            </a:pPr>
            <a:r>
              <a:rPr lang="en-US"/>
              <a:t>Lesson 2 Focus Question</a:t>
            </a:r>
            <a:endParaRPr/>
          </a:p>
        </p:txBody>
      </p:sp>
      <p:sp>
        <p:nvSpPr>
          <p:cNvPr id="157" name="Google Shape;157;p14"/>
          <p:cNvSpPr txBox="1"/>
          <p:nvPr/>
        </p:nvSpPr>
        <p:spPr>
          <a:xfrm>
            <a:off x="830424" y="2472611"/>
            <a:ext cx="7492481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676"/>
              </a:buClr>
              <a:buSzPts val="2800"/>
              <a:buFont typeface="Open Sans"/>
              <a:buNone/>
            </a:pPr>
            <a:r>
              <a:rPr lang="en-US" sz="2800" b="0" i="0" u="none" strike="noStrike" cap="none">
                <a:solidFill>
                  <a:srgbClr val="273676"/>
                </a:solidFill>
                <a:latin typeface="Open Sans"/>
                <a:ea typeface="Open Sans"/>
                <a:cs typeface="Open Sans"/>
                <a:sym typeface="Open Sans"/>
              </a:rPr>
              <a:t>What would happen to a population if there were a change in the environment where the population lived?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5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507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pen Sans"/>
              <a:buNone/>
            </a:pPr>
            <a:r>
              <a:rPr lang="en-US"/>
              <a:t>Loberg Lake: A Fish Story</a:t>
            </a:r>
            <a:endParaRPr/>
          </a:p>
        </p:txBody>
      </p:sp>
      <p:sp>
        <p:nvSpPr>
          <p:cNvPr id="163" name="Google Shape;163;p15"/>
          <p:cNvSpPr txBox="1">
            <a:spLocks noGrp="1"/>
          </p:cNvSpPr>
          <p:nvPr>
            <p:ph type="body" idx="2"/>
          </p:nvPr>
        </p:nvSpPr>
        <p:spPr>
          <a:xfrm>
            <a:off x="4648200" y="1287757"/>
            <a:ext cx="3867150" cy="4628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en-US"/>
              <a:t>Read </a:t>
            </a:r>
            <a:r>
              <a:rPr lang="en-US" i="1"/>
              <a:t>Loberg Lake: A Fish Story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en-US"/>
              <a:t>Annotate the text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en-US"/>
              <a:t>Discuss the Stop and Think questions in your team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en-US"/>
              <a:t>Be prepared to share your ideas with the whole group</a:t>
            </a:r>
            <a:endParaRPr/>
          </a:p>
        </p:txBody>
      </p:sp>
      <p:pic>
        <p:nvPicPr>
          <p:cNvPr id="164" name="Google Shape;164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86460" y="1783947"/>
            <a:ext cx="3351530" cy="1894205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15"/>
          <p:cNvSpPr txBox="1"/>
          <p:nvPr/>
        </p:nvSpPr>
        <p:spPr>
          <a:xfrm>
            <a:off x="273698" y="4901043"/>
            <a:ext cx="8444204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Open Sans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Draw a timeline to represent what happened in Loberg Lake</a:t>
            </a:r>
            <a:r>
              <a:rPr lang="en-US" sz="1800" b="0" i="0" u="none" strike="noStrike" cap="none">
                <a:solidFill>
                  <a:srgbClr val="273676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None/>
            </a:pPr>
            <a:endParaRPr sz="1800" b="0" i="0" u="none" strike="noStrike" cap="none">
              <a:solidFill>
                <a:srgbClr val="27367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None/>
            </a:pPr>
            <a:endParaRPr sz="1800" b="0" i="0" u="none" strike="noStrike" cap="none">
              <a:solidFill>
                <a:srgbClr val="27367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166" name="Google Shape;166;p15"/>
          <p:cNvCxnSpPr/>
          <p:nvPr/>
        </p:nvCxnSpPr>
        <p:spPr>
          <a:xfrm>
            <a:off x="1222310" y="5635558"/>
            <a:ext cx="6363478" cy="0"/>
          </a:xfrm>
          <a:prstGeom prst="straightConnector1">
            <a:avLst/>
          </a:prstGeom>
          <a:noFill/>
          <a:ln w="136525" cap="flat" cmpd="sng">
            <a:solidFill>
              <a:srgbClr val="1D2858"/>
            </a:solidFill>
            <a:prstDash val="solid"/>
            <a:miter lim="800000"/>
            <a:headEnd type="triangle" w="med" len="med"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1" name="Google Shape;171;p16"/>
          <p:cNvGraphicFramePr/>
          <p:nvPr/>
        </p:nvGraphicFramePr>
        <p:xfrm>
          <a:off x="1139825" y="1498600"/>
          <a:ext cx="6864350" cy="386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6864350" imgH="3860800" progId="Word.Document.12">
                  <p:embed/>
                </p:oleObj>
              </mc:Choice>
              <mc:Fallback>
                <p:oleObj r:id="rId3" imgW="6864350" imgH="3860800" progId="Word.Document.12">
                  <p:embed/>
                  <p:pic>
                    <p:nvPicPr>
                      <p:cNvPr id="171" name="Google Shape;171;p16"/>
                      <p:cNvPicPr preferRelativeResize="0"/>
                      <p:nvPr/>
                    </p:nvPicPr>
                    <p:blipFill rotWithShape="1">
                      <a:blip r:embed="rId4">
                        <a:alphaModFix/>
                      </a:blip>
                      <a:srcRect/>
                      <a:stretch/>
                    </p:blipFill>
                    <p:spPr>
                      <a:xfrm>
                        <a:off x="1139825" y="1498600"/>
                        <a:ext cx="6864350" cy="3860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2" name="Google Shape;172;p16"/>
          <p:cNvSpPr txBox="1"/>
          <p:nvPr/>
        </p:nvSpPr>
        <p:spPr>
          <a:xfrm>
            <a:off x="628650" y="871824"/>
            <a:ext cx="8151456" cy="367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73676"/>
              </a:buClr>
              <a:buSzPts val="3200"/>
              <a:buFont typeface="Open Sans"/>
              <a:buNone/>
            </a:pPr>
            <a:r>
              <a:rPr lang="en-US" sz="3200" b="1" i="0" u="none" strike="noStrike" cap="none">
                <a:solidFill>
                  <a:srgbClr val="273676"/>
                </a:solidFill>
                <a:latin typeface="Open Sans"/>
                <a:ea typeface="Open Sans"/>
                <a:cs typeface="Open Sans"/>
                <a:sym typeface="Open Sans"/>
              </a:rPr>
              <a:t>Two Views about Changes in Populations</a:t>
            </a:r>
            <a:endParaRPr sz="3200" b="1" i="0" u="none" strike="noStrike" cap="none">
              <a:solidFill>
                <a:srgbClr val="27367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3" name="Google Shape;173;p16"/>
          <p:cNvSpPr txBox="1"/>
          <p:nvPr/>
        </p:nvSpPr>
        <p:spPr>
          <a:xfrm>
            <a:off x="1139825" y="5467739"/>
            <a:ext cx="686435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676"/>
              </a:buClr>
              <a:buSzPts val="1800"/>
              <a:buFont typeface="Open Sans"/>
              <a:buNone/>
            </a:pPr>
            <a:r>
              <a:rPr lang="en-US" sz="1800" b="0" i="0" u="none" strike="noStrike" cap="none">
                <a:solidFill>
                  <a:srgbClr val="273676"/>
                </a:solidFill>
                <a:latin typeface="Open Sans"/>
                <a:ea typeface="Open Sans"/>
                <a:cs typeface="Open Sans"/>
                <a:sym typeface="Open Sans"/>
              </a:rPr>
              <a:t>Which statement represents your thinking about the traits an organism can pass to its offspring?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7"/>
          <p:cNvSpPr txBox="1">
            <a:spLocks noGrp="1"/>
          </p:cNvSpPr>
          <p:nvPr>
            <p:ph type="title"/>
          </p:nvPr>
        </p:nvSpPr>
        <p:spPr>
          <a:xfrm>
            <a:off x="628650" y="871824"/>
            <a:ext cx="7886700" cy="367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pen Sans"/>
              <a:buNone/>
            </a:pPr>
            <a:r>
              <a:rPr lang="en-US"/>
              <a:t>Stickleback in Loberg Lake</a:t>
            </a:r>
            <a:endParaRPr/>
          </a:p>
        </p:txBody>
      </p:sp>
      <p:pic>
        <p:nvPicPr>
          <p:cNvPr id="179" name="Google Shape;179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3000" y="1696746"/>
            <a:ext cx="6858000" cy="3949700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17"/>
          <p:cNvSpPr txBox="1"/>
          <p:nvPr/>
        </p:nvSpPr>
        <p:spPr>
          <a:xfrm>
            <a:off x="1278295" y="1490172"/>
            <a:ext cx="6634064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676"/>
              </a:buClr>
              <a:buSzPts val="1600"/>
              <a:buFont typeface="Open Sans"/>
              <a:buNone/>
            </a:pPr>
            <a:r>
              <a:rPr lang="en-US" sz="1600" b="1" i="0" u="none" strike="noStrike" cap="none">
                <a:solidFill>
                  <a:srgbClr val="273676"/>
                </a:solidFill>
                <a:latin typeface="Open Sans"/>
                <a:ea typeface="Open Sans"/>
                <a:cs typeface="Open Sans"/>
                <a:sym typeface="Open Sans"/>
              </a:rPr>
              <a:t>Percent of Fish in Population Sample with Full and Low Body Armor</a:t>
            </a:r>
            <a:endParaRPr sz="1600" b="0" i="0" u="none" strike="noStrike" cap="none">
              <a:solidFill>
                <a:srgbClr val="27367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1" name="Google Shape;181;p17"/>
          <p:cNvSpPr txBox="1"/>
          <p:nvPr/>
        </p:nvSpPr>
        <p:spPr>
          <a:xfrm>
            <a:off x="139959" y="1828726"/>
            <a:ext cx="100304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676"/>
              </a:buClr>
              <a:buSzPts val="1800"/>
              <a:buFont typeface="Open Sans"/>
              <a:buNone/>
            </a:pPr>
            <a:r>
              <a:rPr lang="en-US" sz="1800" b="0" i="0" u="sng" strike="noStrike" cap="none">
                <a:solidFill>
                  <a:srgbClr val="273676"/>
                </a:solidFill>
                <a:latin typeface="Open Sans"/>
                <a:ea typeface="Open Sans"/>
                <a:cs typeface="Open Sans"/>
                <a:sym typeface="Open Sans"/>
              </a:rPr>
              <a:t>WIS</a:t>
            </a:r>
            <a:endParaRPr/>
          </a:p>
        </p:txBody>
      </p:sp>
      <p:sp>
        <p:nvSpPr>
          <p:cNvPr id="182" name="Google Shape;182;p17"/>
          <p:cNvSpPr txBox="1"/>
          <p:nvPr/>
        </p:nvSpPr>
        <p:spPr>
          <a:xfrm>
            <a:off x="139959" y="3486930"/>
            <a:ext cx="100304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676"/>
              </a:buClr>
              <a:buSzPts val="1800"/>
              <a:buFont typeface="Open Sans"/>
              <a:buNone/>
            </a:pPr>
            <a:r>
              <a:rPr lang="en-US" sz="1800" b="0" i="0" u="sng" strike="noStrike" cap="none">
                <a:solidFill>
                  <a:srgbClr val="273676"/>
                </a:solidFill>
                <a:latin typeface="Open Sans"/>
                <a:ea typeface="Open Sans"/>
                <a:cs typeface="Open Sans"/>
                <a:sym typeface="Open Sans"/>
              </a:rPr>
              <a:t>WIM</a:t>
            </a:r>
            <a:endParaRPr/>
          </a:p>
        </p:txBody>
      </p:sp>
      <p:sp>
        <p:nvSpPr>
          <p:cNvPr id="183" name="Google Shape;183;p17"/>
          <p:cNvSpPr txBox="1"/>
          <p:nvPr/>
        </p:nvSpPr>
        <p:spPr>
          <a:xfrm>
            <a:off x="2261117" y="5668354"/>
            <a:ext cx="100304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676"/>
              </a:buClr>
              <a:buSzPts val="1800"/>
              <a:buFont typeface="Open Sans"/>
              <a:buNone/>
            </a:pPr>
            <a:r>
              <a:rPr lang="en-US" sz="1800" b="0" i="0" u="sng" strike="noStrike" cap="none">
                <a:solidFill>
                  <a:srgbClr val="273676"/>
                </a:solidFill>
                <a:latin typeface="Open Sans"/>
                <a:ea typeface="Open Sans"/>
                <a:cs typeface="Open Sans"/>
                <a:sym typeface="Open Sans"/>
              </a:rPr>
              <a:t>WIS</a:t>
            </a:r>
            <a:endParaRPr/>
          </a:p>
        </p:txBody>
      </p:sp>
      <p:sp>
        <p:nvSpPr>
          <p:cNvPr id="184" name="Google Shape;184;p17"/>
          <p:cNvSpPr txBox="1"/>
          <p:nvPr/>
        </p:nvSpPr>
        <p:spPr>
          <a:xfrm>
            <a:off x="5097624" y="5646446"/>
            <a:ext cx="100304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676"/>
              </a:buClr>
              <a:buSzPts val="1800"/>
              <a:buFont typeface="Open Sans"/>
              <a:buNone/>
            </a:pPr>
            <a:r>
              <a:rPr lang="en-US" sz="1800" b="0" i="0" u="sng" strike="noStrike" cap="none">
                <a:solidFill>
                  <a:srgbClr val="273676"/>
                </a:solidFill>
                <a:latin typeface="Open Sans"/>
                <a:ea typeface="Open Sans"/>
                <a:cs typeface="Open Sans"/>
                <a:sym typeface="Open Sans"/>
              </a:rPr>
              <a:t>WIM</a:t>
            </a:r>
            <a:endParaRPr/>
          </a:p>
        </p:txBody>
      </p:sp>
      <p:sp>
        <p:nvSpPr>
          <p:cNvPr id="185" name="Google Shape;185;p17"/>
          <p:cNvSpPr txBox="1"/>
          <p:nvPr/>
        </p:nvSpPr>
        <p:spPr>
          <a:xfrm>
            <a:off x="8001000" y="1909591"/>
            <a:ext cx="100304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676"/>
              </a:buClr>
              <a:buSzPts val="1800"/>
              <a:buFont typeface="Open Sans"/>
              <a:buNone/>
            </a:pPr>
            <a:r>
              <a:rPr lang="en-US" sz="1800" b="0" i="0" u="sng" strike="noStrike" cap="none">
                <a:solidFill>
                  <a:srgbClr val="273676"/>
                </a:solidFill>
                <a:latin typeface="Open Sans"/>
                <a:ea typeface="Open Sans"/>
                <a:cs typeface="Open Sans"/>
                <a:sym typeface="Open Sans"/>
              </a:rPr>
              <a:t>WIS</a:t>
            </a:r>
            <a:endParaRPr/>
          </a:p>
        </p:txBody>
      </p:sp>
      <p:sp>
        <p:nvSpPr>
          <p:cNvPr id="186" name="Google Shape;186;p17"/>
          <p:cNvSpPr txBox="1"/>
          <p:nvPr/>
        </p:nvSpPr>
        <p:spPr>
          <a:xfrm>
            <a:off x="8001000" y="3567795"/>
            <a:ext cx="100304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676"/>
              </a:buClr>
              <a:buSzPts val="1800"/>
              <a:buFont typeface="Open Sans"/>
              <a:buNone/>
            </a:pPr>
            <a:r>
              <a:rPr lang="en-US" sz="1800" b="0" i="0" u="sng" strike="noStrike" cap="none">
                <a:solidFill>
                  <a:srgbClr val="273676"/>
                </a:solidFill>
                <a:latin typeface="Open Sans"/>
                <a:ea typeface="Open Sans"/>
                <a:cs typeface="Open Sans"/>
                <a:sym typeface="Open Sans"/>
              </a:rPr>
              <a:t>WIM</a:t>
            </a:r>
            <a:endParaRPr/>
          </a:p>
        </p:txBody>
      </p:sp>
      <p:cxnSp>
        <p:nvCxnSpPr>
          <p:cNvPr id="187" name="Google Shape;187;p17"/>
          <p:cNvCxnSpPr/>
          <p:nvPr/>
        </p:nvCxnSpPr>
        <p:spPr>
          <a:xfrm>
            <a:off x="139959" y="6104947"/>
            <a:ext cx="1455575" cy="0"/>
          </a:xfrm>
          <a:prstGeom prst="straightConnector1">
            <a:avLst/>
          </a:prstGeom>
          <a:noFill/>
          <a:ln w="69850" cap="flat" cmpd="sng">
            <a:solidFill>
              <a:srgbClr val="1D2858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88" name="Google Shape;188;p17"/>
          <p:cNvSpPr txBox="1"/>
          <p:nvPr/>
        </p:nvSpPr>
        <p:spPr>
          <a:xfrm>
            <a:off x="139959" y="5542384"/>
            <a:ext cx="155821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676"/>
              </a:buClr>
              <a:buSzPts val="1800"/>
              <a:buFont typeface="Open Sans"/>
              <a:buNone/>
            </a:pPr>
            <a:r>
              <a:rPr lang="en-US" sz="1800" b="0" i="0" u="none" strike="noStrike" cap="none">
                <a:solidFill>
                  <a:srgbClr val="273676"/>
                </a:solidFill>
                <a:latin typeface="Open Sans"/>
                <a:ea typeface="Open Sans"/>
                <a:cs typeface="Open Sans"/>
                <a:sym typeface="Open Sans"/>
              </a:rPr>
              <a:t>Add arrows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8"/>
          <p:cNvSpPr txBox="1">
            <a:spLocks noGrp="1"/>
          </p:cNvSpPr>
          <p:nvPr>
            <p:ph type="body" idx="2"/>
          </p:nvPr>
        </p:nvSpPr>
        <p:spPr>
          <a:xfrm>
            <a:off x="4088363" y="1672325"/>
            <a:ext cx="4281196" cy="4215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en-US"/>
              <a:t>Respond to the questions.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en-US"/>
              <a:t>Be prepared to share your ideas.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en-US"/>
              <a:t>Refer to the scientists’ ideas in STEP 4.</a:t>
            </a:r>
            <a:endParaRPr/>
          </a:p>
        </p:txBody>
      </p:sp>
      <p:sp>
        <p:nvSpPr>
          <p:cNvPr id="194" name="Google Shape;194;p18"/>
          <p:cNvSpPr txBox="1">
            <a:spLocks noGrp="1"/>
          </p:cNvSpPr>
          <p:nvPr>
            <p:ph type="title"/>
          </p:nvPr>
        </p:nvSpPr>
        <p:spPr>
          <a:xfrm>
            <a:off x="628650" y="871824"/>
            <a:ext cx="7886700" cy="367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pen Sans"/>
              <a:buNone/>
            </a:pPr>
            <a:r>
              <a:rPr lang="en-US"/>
              <a:t>Stickleback Fish at Three Time Points in Adult Life</a:t>
            </a:r>
            <a:endParaRPr/>
          </a:p>
        </p:txBody>
      </p:sp>
      <p:pic>
        <p:nvPicPr>
          <p:cNvPr id="195" name="Google Shape;195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8650" y="1637606"/>
            <a:ext cx="2761304" cy="11677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8650" y="3155046"/>
            <a:ext cx="2850521" cy="1249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28651" y="4818411"/>
            <a:ext cx="2850520" cy="1167765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18"/>
          <p:cNvSpPr txBox="1"/>
          <p:nvPr/>
        </p:nvSpPr>
        <p:spPr>
          <a:xfrm>
            <a:off x="901579" y="2802850"/>
            <a:ext cx="230466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676"/>
              </a:buClr>
              <a:buSzPts val="1800"/>
              <a:buFont typeface="Open Sans"/>
              <a:buNone/>
            </a:pPr>
            <a:r>
              <a:rPr lang="en-US" sz="1800" b="0" i="0" u="none" strike="noStrike" cap="none">
                <a:solidFill>
                  <a:srgbClr val="273676"/>
                </a:solidFill>
                <a:latin typeface="Open Sans"/>
                <a:ea typeface="Open Sans"/>
                <a:cs typeface="Open Sans"/>
                <a:sym typeface="Open Sans"/>
              </a:rPr>
              <a:t>12 months</a:t>
            </a:r>
            <a:endParaRPr/>
          </a:p>
        </p:txBody>
      </p:sp>
      <p:sp>
        <p:nvSpPr>
          <p:cNvPr id="199" name="Google Shape;199;p18"/>
          <p:cNvSpPr txBox="1"/>
          <p:nvPr/>
        </p:nvSpPr>
        <p:spPr>
          <a:xfrm>
            <a:off x="856971" y="4411755"/>
            <a:ext cx="230466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676"/>
              </a:buClr>
              <a:buSzPts val="1800"/>
              <a:buFont typeface="Open Sans"/>
              <a:buNone/>
            </a:pPr>
            <a:r>
              <a:rPr lang="en-US" sz="1800" b="0" i="0" u="none" strike="noStrike" cap="none">
                <a:solidFill>
                  <a:srgbClr val="273676"/>
                </a:solidFill>
                <a:latin typeface="Open Sans"/>
                <a:ea typeface="Open Sans"/>
                <a:cs typeface="Open Sans"/>
                <a:sym typeface="Open Sans"/>
              </a:rPr>
              <a:t>18 months</a:t>
            </a:r>
            <a:endParaRPr/>
          </a:p>
        </p:txBody>
      </p:sp>
      <p:sp>
        <p:nvSpPr>
          <p:cNvPr id="200" name="Google Shape;200;p18"/>
          <p:cNvSpPr txBox="1"/>
          <p:nvPr/>
        </p:nvSpPr>
        <p:spPr>
          <a:xfrm>
            <a:off x="901579" y="6008243"/>
            <a:ext cx="230466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676"/>
              </a:buClr>
              <a:buSzPts val="1800"/>
              <a:buFont typeface="Open Sans"/>
              <a:buNone/>
            </a:pPr>
            <a:r>
              <a:rPr lang="en-US" sz="1800" b="0" i="0" u="none" strike="noStrike" cap="none">
                <a:solidFill>
                  <a:srgbClr val="273676"/>
                </a:solidFill>
                <a:latin typeface="Open Sans"/>
                <a:ea typeface="Open Sans"/>
                <a:cs typeface="Open Sans"/>
                <a:sym typeface="Open Sans"/>
              </a:rPr>
              <a:t>24 months</a:t>
            </a:r>
            <a:endParaRPr/>
          </a:p>
        </p:txBody>
      </p:sp>
      <p:pic>
        <p:nvPicPr>
          <p:cNvPr id="201" name="Google Shape;201;p1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758419" y="3779995"/>
            <a:ext cx="3113206" cy="17548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9"/>
          <p:cNvSpPr txBox="1"/>
          <p:nvPr/>
        </p:nvSpPr>
        <p:spPr>
          <a:xfrm>
            <a:off x="572472" y="976425"/>
            <a:ext cx="8151456" cy="367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73676"/>
              </a:buClr>
              <a:buSzPts val="3200"/>
              <a:buFont typeface="Open Sans"/>
              <a:buNone/>
            </a:pPr>
            <a:r>
              <a:rPr lang="en-US" sz="3200" b="1" i="0" u="none" strike="noStrike" cap="none">
                <a:solidFill>
                  <a:srgbClr val="273676"/>
                </a:solidFill>
                <a:latin typeface="Open Sans"/>
                <a:ea typeface="Open Sans"/>
                <a:cs typeface="Open Sans"/>
                <a:sym typeface="Open Sans"/>
              </a:rPr>
              <a:t>Two Views about Changes in Populations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73676"/>
              </a:buClr>
              <a:buSzPts val="3200"/>
              <a:buFont typeface="Open Sans"/>
              <a:buNone/>
            </a:pPr>
            <a:r>
              <a:rPr lang="en-US" sz="3200" b="1" i="0" u="none" strike="noStrike" cap="none">
                <a:solidFill>
                  <a:srgbClr val="273676"/>
                </a:solidFill>
                <a:latin typeface="Open Sans"/>
                <a:ea typeface="Open Sans"/>
                <a:cs typeface="Open Sans"/>
                <a:sym typeface="Open Sans"/>
              </a:rPr>
              <a:t>Lesson 1 STEP 9</a:t>
            </a:r>
            <a:endParaRPr/>
          </a:p>
        </p:txBody>
      </p:sp>
      <p:pic>
        <p:nvPicPr>
          <p:cNvPr id="207" name="Google Shape;207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708" y="2085242"/>
            <a:ext cx="3824182" cy="3003129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19"/>
          <p:cNvSpPr txBox="1">
            <a:spLocks noGrp="1"/>
          </p:cNvSpPr>
          <p:nvPr>
            <p:ph type="body" idx="2"/>
          </p:nvPr>
        </p:nvSpPr>
        <p:spPr>
          <a:xfrm>
            <a:off x="4648200" y="1934631"/>
            <a:ext cx="4159898" cy="4215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en-US"/>
              <a:t>Consider the question: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en-US"/>
              <a:t>Which “cause” is best supported by the evidence so far?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en-US"/>
              <a:t>Record your ideas in the space provided in Lesson 2 STEP 10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en-US"/>
              <a:t>Be prepared to share your ideas.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0"/>
          <p:cNvSpPr txBox="1">
            <a:spLocks noGrp="1"/>
          </p:cNvSpPr>
          <p:nvPr>
            <p:ph type="title"/>
          </p:nvPr>
        </p:nvSpPr>
        <p:spPr>
          <a:xfrm>
            <a:off x="628650" y="817582"/>
            <a:ext cx="7886700" cy="454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pen Sans"/>
              <a:buNone/>
            </a:pPr>
            <a:r>
              <a:rPr lang="en-US"/>
              <a:t>Lesson 2 Focus Question</a:t>
            </a:r>
            <a:endParaRPr/>
          </a:p>
        </p:txBody>
      </p:sp>
      <p:sp>
        <p:nvSpPr>
          <p:cNvPr id="214" name="Google Shape;214;p20"/>
          <p:cNvSpPr txBox="1">
            <a:spLocks noGrp="1"/>
          </p:cNvSpPr>
          <p:nvPr>
            <p:ph type="body" idx="1"/>
          </p:nvPr>
        </p:nvSpPr>
        <p:spPr>
          <a:xfrm>
            <a:off x="628650" y="3127555"/>
            <a:ext cx="7886700" cy="4216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en-US"/>
              <a:t>Use a colored pen/pencil to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en-US"/>
              <a:t>label Scientist 1 as Lamarck.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en-US"/>
              <a:t>label Scientist 2 as Darwin.</a:t>
            </a:r>
            <a:endParaRPr/>
          </a:p>
          <a:p>
            <a:pPr marL="228600" lvl="0" indent="-76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en-US"/>
              <a:t>Be prepared to share your ideas about responses to the questions in STEP 12.</a:t>
            </a:r>
            <a:endParaRPr/>
          </a:p>
        </p:txBody>
      </p:sp>
      <p:sp>
        <p:nvSpPr>
          <p:cNvPr id="215" name="Google Shape;215;p20"/>
          <p:cNvSpPr txBox="1"/>
          <p:nvPr/>
        </p:nvSpPr>
        <p:spPr>
          <a:xfrm>
            <a:off x="825759" y="1455575"/>
            <a:ext cx="7492481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676"/>
              </a:buClr>
              <a:buSzPts val="2800"/>
              <a:buFont typeface="Open Sans"/>
              <a:buNone/>
            </a:pPr>
            <a:r>
              <a:rPr lang="en-US" sz="2800" b="0" i="0" u="none" strike="noStrike" cap="none">
                <a:solidFill>
                  <a:srgbClr val="273676"/>
                </a:solidFill>
                <a:latin typeface="Open Sans"/>
                <a:ea typeface="Open Sans"/>
                <a:cs typeface="Open Sans"/>
                <a:sym typeface="Open Sans"/>
              </a:rPr>
              <a:t>What would happen to a population if there were a change in the environment where the population lived?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SCS Title">
  <a:themeElements>
    <a:clrScheme name="BSCS colors">
      <a:dk1>
        <a:srgbClr val="273676"/>
      </a:dk1>
      <a:lt1>
        <a:srgbClr val="3184B1"/>
      </a:lt1>
      <a:dk2>
        <a:srgbClr val="FAAD6D"/>
      </a:dk2>
      <a:lt2>
        <a:srgbClr val="A5A4A4"/>
      </a:lt2>
      <a:accent1>
        <a:srgbClr val="000000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SCS Body">
  <a:themeElements>
    <a:clrScheme name="BSCS colors">
      <a:dk1>
        <a:srgbClr val="273676"/>
      </a:dk1>
      <a:lt1>
        <a:srgbClr val="3184B1"/>
      </a:lt1>
      <a:dk2>
        <a:srgbClr val="FAAD6D"/>
      </a:dk2>
      <a:lt2>
        <a:srgbClr val="A5A4A4"/>
      </a:lt2>
      <a:accent1>
        <a:srgbClr val="DFE5ED"/>
      </a:accent1>
      <a:accent2>
        <a:srgbClr val="FDF3E7"/>
      </a:accent2>
      <a:accent3>
        <a:srgbClr val="5E3C7C"/>
      </a:accent3>
      <a:accent4>
        <a:srgbClr val="119762"/>
      </a:accent4>
      <a:accent5>
        <a:srgbClr val="AE2526"/>
      </a:accent5>
      <a:accent6>
        <a:srgbClr val="4C4C4C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282</Words>
  <Application>Microsoft Office PowerPoint</Application>
  <PresentationFormat>On-screen Show (4:3)</PresentationFormat>
  <Paragraphs>43</Paragraphs>
  <Slides>10</Slides>
  <Notes>10</Notes>
  <HiddenSlides>1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Open Sans Light</vt:lpstr>
      <vt:lpstr>Arial</vt:lpstr>
      <vt:lpstr>Calibri</vt:lpstr>
      <vt:lpstr>Open Sans</vt:lpstr>
      <vt:lpstr>BSCS Title</vt:lpstr>
      <vt:lpstr>BSCS Body</vt:lpstr>
      <vt:lpstr>Custom Design</vt:lpstr>
      <vt:lpstr>Microsoft Word Document</vt:lpstr>
      <vt:lpstr> A Study of Changes in Populations</vt:lpstr>
      <vt:lpstr>Unit Central Question</vt:lpstr>
      <vt:lpstr>Lesson 2 Focus Question</vt:lpstr>
      <vt:lpstr>Loberg Lake: A Fish Story</vt:lpstr>
      <vt:lpstr>PowerPoint Presentation</vt:lpstr>
      <vt:lpstr>Stickleback in Loberg Lake</vt:lpstr>
      <vt:lpstr>Stickleback Fish at Three Time Points in Adult Life</vt:lpstr>
      <vt:lpstr>PowerPoint Presentation</vt:lpstr>
      <vt:lpstr>Lesson 2 Focus Question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Study of Changes in Populations</dc:title>
  <dc:creator>Jody Bintz</dc:creator>
  <cp:lastModifiedBy>Ashley Whitaker</cp:lastModifiedBy>
  <cp:revision>2</cp:revision>
  <dcterms:created xsi:type="dcterms:W3CDTF">2019-06-25T13:27:10Z</dcterms:created>
  <dcterms:modified xsi:type="dcterms:W3CDTF">2023-09-12T17:06:36Z</dcterms:modified>
</cp:coreProperties>
</file>