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58" r:id="rId3"/>
  </p:sldMasterIdLst>
  <p:notesMasterIdLst>
    <p:notesMasterId r:id="rId15"/>
  </p:notesMasterIdLst>
  <p:sldIdLst>
    <p:sldId id="277" r:id="rId4"/>
    <p:sldId id="278" r:id="rId5"/>
    <p:sldId id="279" r:id="rId6"/>
    <p:sldId id="280" r:id="rId7"/>
    <p:sldId id="281" r:id="rId8"/>
    <p:sldId id="282" r:id="rId9"/>
    <p:sldId id="283" r:id="rId10"/>
    <p:sldId id="284" r:id="rId11"/>
    <p:sldId id="285" r:id="rId12"/>
    <p:sldId id="286" r:id="rId13"/>
    <p:sldId id="287"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Open Sans Light" panose="020B03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idZa6TlE+YnpJqZnFCvpmXJV7x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39C837-5753-480E-B80B-96A01EE09C91}">
  <a:tblStyle styleId="{5F39C837-5753-480E-B80B-96A01EE09C91}" styleName="Table_0">
    <a:wholeTbl>
      <a:tcTxStyle b="off" i="off">
        <a:font>
          <a:latin typeface="Myriad Pro"/>
          <a:ea typeface="Myriad Pro"/>
          <a:cs typeface="Myriad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B"/>
          </a:solidFill>
        </a:fill>
      </a:tcStyle>
    </a:wholeTbl>
    <a:band1H>
      <a:tcTxStyle/>
      <a:tcStyle>
        <a:tcBdr/>
        <a:fill>
          <a:solidFill>
            <a:srgbClr val="CBCCD5"/>
          </a:solidFill>
        </a:fill>
      </a:tcStyle>
    </a:band1H>
    <a:band2H>
      <a:tcTxStyle/>
      <a:tcStyle>
        <a:tcBdr/>
      </a:tcStyle>
    </a:band2H>
    <a:band1V>
      <a:tcTxStyle/>
      <a:tcStyle>
        <a:tcBdr/>
        <a:fill>
          <a:solidFill>
            <a:srgbClr val="CBCCD5"/>
          </a:solidFill>
        </a:fill>
      </a:tcStyle>
    </a:band1V>
    <a:band2V>
      <a:tcTxStyle/>
      <a:tcStyle>
        <a:tcBdr/>
      </a:tcStyle>
    </a:band2V>
    <a:lastCol>
      <a:tcTxStyle b="on" i="off">
        <a:font>
          <a:latin typeface="Myriad Pro"/>
          <a:ea typeface="Myriad Pro"/>
          <a:cs typeface="Myriad Pro"/>
        </a:font>
        <a:schemeClr val="lt1"/>
      </a:tcTxStyle>
      <a:tcStyle>
        <a:tcBdr/>
        <a:fill>
          <a:solidFill>
            <a:schemeClr val="dk1"/>
          </a:solidFill>
        </a:fill>
      </a:tcStyle>
    </a:lastCol>
    <a:firstCol>
      <a:tcTxStyle b="on" i="off">
        <a:font>
          <a:latin typeface="Myriad Pro"/>
          <a:ea typeface="Myriad Pro"/>
          <a:cs typeface="Myriad Pro"/>
        </a:font>
        <a:schemeClr val="lt1"/>
      </a:tcTxStyle>
      <a:tcStyle>
        <a:tcBdr/>
        <a:fill>
          <a:solidFill>
            <a:schemeClr val="dk1"/>
          </a:solidFill>
        </a:fill>
      </a:tcStyle>
    </a:firstCol>
    <a:lastRow>
      <a:tcTxStyle b="on" i="off">
        <a:font>
          <a:latin typeface="Myriad Pro"/>
          <a:ea typeface="Myriad Pro"/>
          <a:cs typeface="Myriad Pro"/>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Myriad Pro"/>
          <a:ea typeface="Myriad Pro"/>
          <a:cs typeface="Myriad Pro"/>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987000E0-FBC1-48A6-BFC9-FCAB0CE3D912}" styleName="Table_1">
    <a:wholeTbl>
      <a:tcTxStyle b="off" i="off">
        <a:font>
          <a:latin typeface="Myriad Pro"/>
          <a:ea typeface="Myriad Pro"/>
          <a:cs typeface="Myriad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AFC"/>
          </a:solidFill>
        </a:fill>
      </a:tcStyle>
    </a:wholeTbl>
    <a:band1H>
      <a:tcTxStyle/>
      <a:tcStyle>
        <a:tcBdr/>
        <a:fill>
          <a:solidFill>
            <a:srgbClr val="F3F5F8"/>
          </a:solidFill>
        </a:fill>
      </a:tcStyle>
    </a:band1H>
    <a:band2H>
      <a:tcTxStyle/>
      <a:tcStyle>
        <a:tcBdr/>
      </a:tcStyle>
    </a:band2H>
    <a:band1V>
      <a:tcTxStyle/>
      <a:tcStyle>
        <a:tcBdr/>
        <a:fill>
          <a:solidFill>
            <a:srgbClr val="F3F5F8"/>
          </a:solidFill>
        </a:fill>
      </a:tcStyle>
    </a:band1V>
    <a:band2V>
      <a:tcTxStyle/>
      <a:tcStyle>
        <a:tcBdr/>
      </a:tcStyle>
    </a:band2V>
    <a:lastCol>
      <a:tcTxStyle b="on" i="off">
        <a:font>
          <a:latin typeface="Myriad Pro"/>
          <a:ea typeface="Myriad Pro"/>
          <a:cs typeface="Myriad Pro"/>
        </a:font>
        <a:schemeClr val="lt1"/>
      </a:tcTxStyle>
      <a:tcStyle>
        <a:tcBdr/>
        <a:fill>
          <a:solidFill>
            <a:schemeClr val="accent1"/>
          </a:solidFill>
        </a:fill>
      </a:tcStyle>
    </a:lastCol>
    <a:firstCol>
      <a:tcTxStyle b="on" i="off">
        <a:font>
          <a:latin typeface="Myriad Pro"/>
          <a:ea typeface="Myriad Pro"/>
          <a:cs typeface="Myriad Pro"/>
        </a:font>
        <a:schemeClr val="lt1"/>
      </a:tcTxStyle>
      <a:tcStyle>
        <a:tcBdr/>
        <a:fill>
          <a:solidFill>
            <a:schemeClr val="accent1"/>
          </a:solidFill>
        </a:fill>
      </a:tcStyle>
    </a:firstCol>
    <a:lastRow>
      <a:tcTxStyle b="on" i="off">
        <a:font>
          <a:latin typeface="Myriad Pro"/>
          <a:ea typeface="Myriad Pro"/>
          <a:cs typeface="Myriad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Myriad Pro"/>
          <a:ea typeface="Myriad Pro"/>
          <a:cs typeface="Myriad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F98CE05-3C0F-4F60-915D-D9ECD3A9100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85"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8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82"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4.fntdata"/><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SCS title page">
  <p:cSld name="BSCS title page">
    <p:spTree>
      <p:nvGrpSpPr>
        <p:cNvPr id="1" name="Shape 7"/>
        <p:cNvGrpSpPr/>
        <p:nvPr/>
      </p:nvGrpSpPr>
      <p:grpSpPr>
        <a:xfrm>
          <a:off x="0" y="0"/>
          <a:ext cx="0" cy="0"/>
          <a:chOff x="0" y="0"/>
          <a:chExt cx="0" cy="0"/>
        </a:xfrm>
      </p:grpSpPr>
      <p:sp>
        <p:nvSpPr>
          <p:cNvPr id="8" name="Google Shape;8;p68"/>
          <p:cNvSpPr txBox="1">
            <a:spLocks noGrp="1"/>
          </p:cNvSpPr>
          <p:nvPr>
            <p:ph type="title"/>
          </p:nvPr>
        </p:nvSpPr>
        <p:spPr>
          <a:xfrm>
            <a:off x="679391" y="2543286"/>
            <a:ext cx="7785219" cy="44169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600"/>
              <a:buFont typeface="Open Sans"/>
              <a:buNone/>
              <a:defRPr sz="36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68"/>
          <p:cNvSpPr txBox="1">
            <a:spLocks noGrp="1"/>
          </p:cNvSpPr>
          <p:nvPr>
            <p:ph type="body" idx="1"/>
          </p:nvPr>
        </p:nvSpPr>
        <p:spPr>
          <a:xfrm>
            <a:off x="679391" y="3220213"/>
            <a:ext cx="7785219" cy="24784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68"/>
          <p:cNvSpPr txBox="1">
            <a:spLocks noGrp="1"/>
          </p:cNvSpPr>
          <p:nvPr>
            <p:ph type="body" idx="2"/>
          </p:nvPr>
        </p:nvSpPr>
        <p:spPr>
          <a:xfrm>
            <a:off x="679391" y="2829821"/>
            <a:ext cx="7785219" cy="3150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 name="Google Shape;11;p68"/>
          <p:cNvCxnSpPr/>
          <p:nvPr/>
        </p:nvCxnSpPr>
        <p:spPr>
          <a:xfrm>
            <a:off x="679391" y="1114679"/>
            <a:ext cx="7785219" cy="0"/>
          </a:xfrm>
          <a:prstGeom prst="straightConnector1">
            <a:avLst/>
          </a:prstGeom>
          <a:noFill/>
          <a:ln w="19050" cap="flat" cmpd="sng">
            <a:solidFill>
              <a:schemeClr val="dk2"/>
            </a:solidFill>
            <a:prstDash val="solid"/>
            <a:miter lim="800000"/>
            <a:headEnd type="none" w="sm" len="sm"/>
            <a:tailEnd type="none" w="sm" len="sm"/>
          </a:ln>
        </p:spPr>
      </p:cxnSp>
      <p:sp>
        <p:nvSpPr>
          <p:cNvPr id="12" name="Google Shape;12;p68"/>
          <p:cNvSpPr txBox="1">
            <a:spLocks noGrp="1"/>
          </p:cNvSpPr>
          <p:nvPr>
            <p:ph type="body" idx="3"/>
          </p:nvPr>
        </p:nvSpPr>
        <p:spPr>
          <a:xfrm>
            <a:off x="0" y="1097306"/>
            <a:ext cx="9144000" cy="54024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300"/>
              <a:buFont typeface="Arial"/>
              <a:buNone/>
              <a:defRPr sz="1300" b="0" i="0" u="none" strike="noStrike" cap="none">
                <a:solidFill>
                  <a:schemeClr val="lt1"/>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Body - two lines">
  <p:cSld name="02 Body - two lines">
    <p:spTree>
      <p:nvGrpSpPr>
        <p:cNvPr id="1" name="Shape 13"/>
        <p:cNvGrpSpPr/>
        <p:nvPr/>
      </p:nvGrpSpPr>
      <p:grpSpPr>
        <a:xfrm>
          <a:off x="0" y="0"/>
          <a:ext cx="0" cy="0"/>
          <a:chOff x="0" y="0"/>
          <a:chExt cx="0" cy="0"/>
        </a:xfrm>
      </p:grpSpPr>
      <p:sp>
        <p:nvSpPr>
          <p:cNvPr id="14" name="Google Shape;14;p78"/>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5" name="Google Shape;15;p78"/>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6" name="Google Shape;16;p78"/>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2 Body - two lines">
  <p:cSld name="02 Body - two lines">
    <p:spTree>
      <p:nvGrpSpPr>
        <p:cNvPr id="1" name="Shape 23"/>
        <p:cNvGrpSpPr/>
        <p:nvPr/>
      </p:nvGrpSpPr>
      <p:grpSpPr>
        <a:xfrm>
          <a:off x="0" y="0"/>
          <a:ext cx="0" cy="0"/>
          <a:chOff x="0" y="0"/>
          <a:chExt cx="0" cy="0"/>
        </a:xfrm>
      </p:grpSpPr>
      <p:sp>
        <p:nvSpPr>
          <p:cNvPr id="24" name="Google Shape;24;p71"/>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5" name="Google Shape;25;p71"/>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26" name="Google Shape;26;p71"/>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6 Body - two lines">
  <p:cSld name="06 Body - two lines">
    <p:spTree>
      <p:nvGrpSpPr>
        <p:cNvPr id="1" name="Shape 27"/>
        <p:cNvGrpSpPr/>
        <p:nvPr/>
      </p:nvGrpSpPr>
      <p:grpSpPr>
        <a:xfrm>
          <a:off x="0" y="0"/>
          <a:ext cx="0" cy="0"/>
          <a:chOff x="0" y="0"/>
          <a:chExt cx="0" cy="0"/>
        </a:xfrm>
      </p:grpSpPr>
      <p:sp>
        <p:nvSpPr>
          <p:cNvPr id="28" name="Google Shape;28;p72"/>
          <p:cNvSpPr txBox="1">
            <a:spLocks noGrp="1"/>
          </p:cNvSpPr>
          <p:nvPr>
            <p:ph type="body" idx="1"/>
          </p:nvPr>
        </p:nvSpPr>
        <p:spPr>
          <a:xfrm>
            <a:off x="630238" y="1691354"/>
            <a:ext cx="3868737" cy="4192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0000"/>
              </a:buClr>
              <a:buSzPts val="2300"/>
              <a:buFont typeface="Arial"/>
              <a:buNone/>
              <a:defRPr sz="2300" b="1" i="0" u="none" strike="noStrike" cap="none">
                <a:solidFill>
                  <a:srgbClr val="000000"/>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29" name="Google Shape;29;p72"/>
          <p:cNvSpPr txBox="1">
            <a:spLocks noGrp="1"/>
          </p:cNvSpPr>
          <p:nvPr>
            <p:ph type="body" idx="2"/>
          </p:nvPr>
        </p:nvSpPr>
        <p:spPr>
          <a:xfrm>
            <a:off x="630238" y="2110645"/>
            <a:ext cx="3868737" cy="381468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0" name="Google Shape;30;p72"/>
          <p:cNvSpPr txBox="1">
            <a:spLocks noGrp="1"/>
          </p:cNvSpPr>
          <p:nvPr>
            <p:ph type="body" idx="3"/>
          </p:nvPr>
        </p:nvSpPr>
        <p:spPr>
          <a:xfrm>
            <a:off x="4629150" y="1691354"/>
            <a:ext cx="3887788" cy="4192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0000"/>
              </a:buClr>
              <a:buSzPts val="2300"/>
              <a:buFont typeface="Arial"/>
              <a:buNone/>
              <a:defRPr sz="2300" b="1" i="0" u="none" strike="noStrike" cap="none">
                <a:solidFill>
                  <a:srgbClr val="000000"/>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 name="Google Shape;31;p72"/>
          <p:cNvSpPr txBox="1">
            <a:spLocks noGrp="1"/>
          </p:cNvSpPr>
          <p:nvPr>
            <p:ph type="body" idx="4"/>
          </p:nvPr>
        </p:nvSpPr>
        <p:spPr>
          <a:xfrm>
            <a:off x="4629150" y="2110645"/>
            <a:ext cx="3887788" cy="381468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 name="Google Shape;32;p72"/>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3" name="Google Shape;33;p72"/>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page">
  <p:cSld name="Contact page">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about:blank"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about:blank" TargetMode="Externa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pic>
        <p:nvPicPr>
          <p:cNvPr id="6" name="Google Shape;6;p67" descr="Alarm Clock">
            <a:hlinkClick r:id="rId5"/>
          </p:cNvPr>
          <p:cNvPicPr preferRelativeResize="0"/>
          <p:nvPr/>
        </p:nvPicPr>
        <p:blipFill rotWithShape="1">
          <a:blip r:embed="rId6">
            <a:alphaModFix/>
          </a:blip>
          <a:srcRect/>
          <a:stretch/>
        </p:blipFill>
        <p:spPr>
          <a:xfrm>
            <a:off x="8591909" y="0"/>
            <a:ext cx="474453" cy="4744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7"/>
        <p:cNvGrpSpPr/>
        <p:nvPr/>
      </p:nvGrpSpPr>
      <p:grpSpPr>
        <a:xfrm>
          <a:off x="0" y="0"/>
          <a:ext cx="0" cy="0"/>
          <a:chOff x="0" y="0"/>
          <a:chExt cx="0" cy="0"/>
        </a:xfrm>
      </p:grpSpPr>
      <p:pic>
        <p:nvPicPr>
          <p:cNvPr id="18" name="Google Shape;18;p69" descr="Alarm Clock">
            <a:hlinkClick r:id="rId5"/>
          </p:cNvPr>
          <p:cNvPicPr preferRelativeResize="0"/>
          <p:nvPr/>
        </p:nvPicPr>
        <p:blipFill rotWithShape="1">
          <a:blip r:embed="rId6">
            <a:alphaModFix/>
          </a:blip>
          <a:srcRect/>
          <a:stretch/>
        </p:blipFill>
        <p:spPr>
          <a:xfrm>
            <a:off x="8591909" y="0"/>
            <a:ext cx="474453" cy="4744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cxnSp>
        <p:nvCxnSpPr>
          <p:cNvPr id="53" name="Google Shape;53;p73"/>
          <p:cNvCxnSpPr/>
          <p:nvPr/>
        </p:nvCxnSpPr>
        <p:spPr>
          <a:xfrm>
            <a:off x="728770" y="1815435"/>
            <a:ext cx="7734584" cy="0"/>
          </a:xfrm>
          <a:prstGeom prst="straightConnector1">
            <a:avLst/>
          </a:prstGeom>
          <a:noFill/>
          <a:ln w="19050" cap="flat" cmpd="sng">
            <a:solidFill>
              <a:srgbClr val="FAAD6D"/>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title"/>
          </p:nvPr>
        </p:nvSpPr>
        <p:spPr>
          <a:xfrm>
            <a:off x="679391" y="2543286"/>
            <a:ext cx="7785219" cy="44169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Open Sans"/>
              <a:buNone/>
            </a:pPr>
            <a:br>
              <a:rPr lang="en-US"/>
            </a:br>
            <a:r>
              <a:rPr lang="en-US"/>
              <a:t>A Study of Changes in Populations</a:t>
            </a:r>
            <a:endParaRPr/>
          </a:p>
        </p:txBody>
      </p:sp>
      <p:sp>
        <p:nvSpPr>
          <p:cNvPr id="225" name="Google Shape;225;p22"/>
          <p:cNvSpPr txBox="1">
            <a:spLocks noGrp="1"/>
          </p:cNvSpPr>
          <p:nvPr>
            <p:ph type="body" idx="1"/>
          </p:nvPr>
        </p:nvSpPr>
        <p:spPr>
          <a:xfrm>
            <a:off x="679391" y="3151991"/>
            <a:ext cx="7785219" cy="31607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400"/>
              <a:buNone/>
            </a:pPr>
            <a:r>
              <a:rPr lang="en-US" sz="2400"/>
              <a:t>Lesson 3</a:t>
            </a:r>
            <a:endParaRPr/>
          </a:p>
        </p:txBody>
      </p:sp>
      <p:sp>
        <p:nvSpPr>
          <p:cNvPr id="226" name="Google Shape;226;p22"/>
          <p:cNvSpPr txBox="1">
            <a:spLocks noGrp="1"/>
          </p:cNvSpPr>
          <p:nvPr>
            <p:ph type="body" idx="3"/>
          </p:nvPr>
        </p:nvSpPr>
        <p:spPr>
          <a:xfrm>
            <a:off x="0" y="1097306"/>
            <a:ext cx="9144000" cy="5402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3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Revisit: Lesson 3 Focus Question</a:t>
            </a:r>
            <a:endParaRPr/>
          </a:p>
        </p:txBody>
      </p:sp>
      <p:sp>
        <p:nvSpPr>
          <p:cNvPr id="288" name="Google Shape;288;p31"/>
          <p:cNvSpPr txBox="1"/>
          <p:nvPr/>
        </p:nvSpPr>
        <p:spPr>
          <a:xfrm>
            <a:off x="830424" y="2472611"/>
            <a:ext cx="7492481"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What evidence supports Darwin’s ideas idea of how populations of organisms change over time?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9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Unit Central Question</a:t>
            </a:r>
            <a:endParaRPr/>
          </a:p>
        </p:txBody>
      </p:sp>
      <p:sp>
        <p:nvSpPr>
          <p:cNvPr id="232" name="Google Shape;232;p23"/>
          <p:cNvSpPr txBox="1"/>
          <p:nvPr/>
        </p:nvSpPr>
        <p:spPr>
          <a:xfrm>
            <a:off x="830424" y="2472611"/>
            <a:ext cx="749248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What is the process that leads to changes in populations of organisms over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Lesson 3 Focus Question</a:t>
            </a:r>
            <a:endParaRPr/>
          </a:p>
        </p:txBody>
      </p:sp>
      <p:sp>
        <p:nvSpPr>
          <p:cNvPr id="238" name="Google Shape;238;p24"/>
          <p:cNvSpPr txBox="1"/>
          <p:nvPr/>
        </p:nvSpPr>
        <p:spPr>
          <a:xfrm>
            <a:off x="830424" y="2472611"/>
            <a:ext cx="7492481"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What evidence supports Darwin’s ideas idea of how populations of organisms change over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Four Factors of Natural Selection</a:t>
            </a:r>
            <a:endParaRPr/>
          </a:p>
        </p:txBody>
      </p:sp>
      <p:sp>
        <p:nvSpPr>
          <p:cNvPr id="244" name="Google Shape;244;p25"/>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1" i="1"/>
              <a:t>Factor 1:</a:t>
            </a:r>
            <a:r>
              <a:rPr lang="en-US" i="1"/>
              <a:t> More individuals are born than can survive and reproduce.</a:t>
            </a:r>
            <a:endParaRPr/>
          </a:p>
          <a:p>
            <a:pPr marL="0" lvl="0" indent="0" algn="l" rtl="0">
              <a:lnSpc>
                <a:spcPct val="90000"/>
              </a:lnSpc>
              <a:spcBef>
                <a:spcPts val="1800"/>
              </a:spcBef>
              <a:spcAft>
                <a:spcPts val="0"/>
              </a:spcAft>
              <a:buClr>
                <a:srgbClr val="000000"/>
              </a:buClr>
              <a:buSzPts val="2400"/>
              <a:buNone/>
            </a:pPr>
            <a:r>
              <a:rPr lang="en-US" b="1" i="1"/>
              <a:t>Factor 2:</a:t>
            </a:r>
            <a:r>
              <a:rPr lang="en-US" i="1"/>
              <a:t> Individuals within a population inherit traits from their parents. These traits show variation.  </a:t>
            </a:r>
            <a:endParaRPr/>
          </a:p>
          <a:p>
            <a:pPr marL="0" lvl="0" indent="0" algn="l" rtl="0">
              <a:lnSpc>
                <a:spcPct val="90000"/>
              </a:lnSpc>
              <a:spcBef>
                <a:spcPts val="1800"/>
              </a:spcBef>
              <a:spcAft>
                <a:spcPts val="0"/>
              </a:spcAft>
              <a:buClr>
                <a:srgbClr val="000000"/>
              </a:buClr>
              <a:buSzPts val="2400"/>
              <a:buNone/>
            </a:pPr>
            <a:r>
              <a:rPr lang="en-US" b="1" i="1"/>
              <a:t>Factor 3:</a:t>
            </a:r>
            <a:r>
              <a:rPr lang="en-US" i="1"/>
              <a:t> Individuals in a population compete for limited resources (e.g., food, habitat, or mates).</a:t>
            </a:r>
            <a:endParaRPr/>
          </a:p>
          <a:p>
            <a:pPr marL="0" lvl="0" indent="0" algn="l" rtl="0">
              <a:lnSpc>
                <a:spcPct val="90000"/>
              </a:lnSpc>
              <a:spcBef>
                <a:spcPts val="1800"/>
              </a:spcBef>
              <a:spcAft>
                <a:spcPts val="0"/>
              </a:spcAft>
              <a:buClr>
                <a:srgbClr val="000000"/>
              </a:buClr>
              <a:buSzPts val="2400"/>
              <a:buNone/>
            </a:pPr>
            <a:r>
              <a:rPr lang="en-US" b="1" i="1"/>
              <a:t>Factor 4:</a:t>
            </a:r>
            <a:r>
              <a:rPr lang="en-US" i="1"/>
              <a:t> Some offspring inherit variations of traits that help them better survive and reproduce in their environment. </a:t>
            </a:r>
            <a:endParaRPr/>
          </a:p>
          <a:p>
            <a:pPr marL="228600" lvl="0" indent="-76200" algn="l" rtl="0">
              <a:lnSpc>
                <a:spcPct val="90000"/>
              </a:lnSpc>
              <a:spcBef>
                <a:spcPts val="1600"/>
              </a:spcBef>
              <a:spcAft>
                <a:spcPts val="0"/>
              </a:spcAft>
              <a:buClr>
                <a:srgbClr val="000000"/>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Four Factors of Natural Selection</a:t>
            </a:r>
            <a:endParaRPr/>
          </a:p>
        </p:txBody>
      </p:sp>
      <p:graphicFrame>
        <p:nvGraphicFramePr>
          <p:cNvPr id="250" name="Google Shape;250;p26"/>
          <p:cNvGraphicFramePr/>
          <p:nvPr/>
        </p:nvGraphicFramePr>
        <p:xfrm>
          <a:off x="1231641" y="1617885"/>
          <a:ext cx="3000000" cy="3000000"/>
        </p:xfrm>
        <a:graphic>
          <a:graphicData uri="http://schemas.openxmlformats.org/drawingml/2006/table">
            <a:tbl>
              <a:tblPr>
                <a:noFill/>
                <a:tableStyleId>{987000E0-FBC1-48A6-BFC9-FCAB0CE3D912}</a:tableStyleId>
              </a:tblPr>
              <a:tblGrid>
                <a:gridCol w="3181750">
                  <a:extLst>
                    <a:ext uri="{9D8B030D-6E8A-4147-A177-3AD203B41FA5}">
                      <a16:colId xmlns:a16="http://schemas.microsoft.com/office/drawing/2014/main" val="20000"/>
                    </a:ext>
                  </a:extLst>
                </a:gridCol>
                <a:gridCol w="3181750">
                  <a:extLst>
                    <a:ext uri="{9D8B030D-6E8A-4147-A177-3AD203B41FA5}">
                      <a16:colId xmlns:a16="http://schemas.microsoft.com/office/drawing/2014/main" val="20001"/>
                    </a:ext>
                  </a:extLst>
                </a:gridCol>
              </a:tblGrid>
              <a:tr h="2184150">
                <a:tc>
                  <a:txBody>
                    <a:bodyPr/>
                    <a:lstStyle/>
                    <a:p>
                      <a:pPr marL="0" marR="0" lvl="0" indent="0" algn="l" rtl="0">
                        <a:lnSpc>
                          <a:spcPct val="115000"/>
                        </a:lnSpc>
                        <a:spcBef>
                          <a:spcPts val="0"/>
                        </a:spcBef>
                        <a:spcAft>
                          <a:spcPts val="0"/>
                        </a:spcAft>
                        <a:buNone/>
                      </a:pPr>
                      <a:r>
                        <a:rPr lang="en-US" sz="1600" b="1"/>
                        <a:t>Factor 1: </a:t>
                      </a:r>
                      <a:r>
                        <a:rPr lang="en-US" sz="1600"/>
                        <a:t>More individuals are born than can survive and reproduce. </a:t>
                      </a:r>
                      <a:endParaRPr sz="1800"/>
                    </a:p>
                    <a:p>
                      <a:pPr marL="0" marR="0" lvl="0" indent="0" algn="l" rtl="0">
                        <a:lnSpc>
                          <a:spcPct val="115000"/>
                        </a:lnSpc>
                        <a:spcBef>
                          <a:spcPts val="600"/>
                        </a:spcBef>
                        <a:spcAft>
                          <a:spcPts val="0"/>
                        </a:spcAft>
                        <a:buNone/>
                      </a:pPr>
                      <a:r>
                        <a:rPr lang="en-US" sz="1600"/>
                        <a:t> </a:t>
                      </a:r>
                      <a:endParaRPr sz="1800"/>
                    </a:p>
                    <a:p>
                      <a:pPr marL="0" marR="0" lvl="0" indent="0" algn="l" rtl="0">
                        <a:lnSpc>
                          <a:spcPct val="115000"/>
                        </a:lnSpc>
                        <a:spcBef>
                          <a:spcPts val="1200"/>
                        </a:spcBef>
                        <a:spcAft>
                          <a:spcPts val="0"/>
                        </a:spcAft>
                        <a:buNone/>
                      </a:pPr>
                      <a:r>
                        <a:rPr lang="en-US" sz="1600"/>
                        <a:t> </a:t>
                      </a:r>
                      <a:endParaRPr sz="1800"/>
                    </a:p>
                    <a:p>
                      <a:pPr marL="0" marR="0" lvl="0" indent="0" algn="l" rtl="0">
                        <a:lnSpc>
                          <a:spcPct val="115000"/>
                        </a:lnSpc>
                        <a:spcBef>
                          <a:spcPts val="1200"/>
                        </a:spcBef>
                        <a:spcAft>
                          <a:spcPts val="0"/>
                        </a:spcAft>
                        <a:buNone/>
                      </a:pPr>
                      <a:r>
                        <a:rPr lang="en-US" sz="1600"/>
                        <a:t>  </a:t>
                      </a:r>
                      <a:endParaRPr sz="1800">
                        <a:latin typeface="Arial"/>
                        <a:ea typeface="Arial"/>
                        <a:cs typeface="Arial"/>
                        <a:sym typeface="Arial"/>
                      </a:endParaRPr>
                    </a:p>
                  </a:txBody>
                  <a:tcPr marL="28375" marR="28375" marT="28375" marB="28375"/>
                </a:tc>
                <a:tc>
                  <a:txBody>
                    <a:bodyPr/>
                    <a:lstStyle/>
                    <a:p>
                      <a:pPr marL="0" marR="0" lvl="0" indent="0" algn="l" rtl="0">
                        <a:lnSpc>
                          <a:spcPct val="115000"/>
                        </a:lnSpc>
                        <a:spcBef>
                          <a:spcPts val="0"/>
                        </a:spcBef>
                        <a:spcAft>
                          <a:spcPts val="0"/>
                        </a:spcAft>
                        <a:buNone/>
                      </a:pPr>
                      <a:r>
                        <a:rPr lang="en-US" sz="1600" b="1"/>
                        <a:t>Factor 2</a:t>
                      </a:r>
                      <a:r>
                        <a:rPr lang="en-US" sz="1600"/>
                        <a:t>: Individuals within a population inherit traits from their parents. These traits show variation.</a:t>
                      </a:r>
                      <a:r>
                        <a:rPr lang="en-US" sz="1800"/>
                        <a:t>  </a:t>
                      </a:r>
                      <a:endParaRPr sz="1800">
                        <a:latin typeface="Arial"/>
                        <a:ea typeface="Arial"/>
                        <a:cs typeface="Arial"/>
                        <a:sym typeface="Arial"/>
                      </a:endParaRPr>
                    </a:p>
                  </a:txBody>
                  <a:tcPr marL="28375" marR="28375" marT="28375" marB="28375"/>
                </a:tc>
                <a:extLst>
                  <a:ext uri="{0D108BD9-81ED-4DB2-BD59-A6C34878D82A}">
                    <a16:rowId xmlns:a16="http://schemas.microsoft.com/office/drawing/2014/main" val="10000"/>
                  </a:ext>
                </a:extLst>
              </a:tr>
              <a:tr h="2184150">
                <a:tc>
                  <a:txBody>
                    <a:bodyPr/>
                    <a:lstStyle/>
                    <a:p>
                      <a:pPr marL="0" marR="0" lvl="0" indent="0" algn="l" rtl="0">
                        <a:lnSpc>
                          <a:spcPct val="115000"/>
                        </a:lnSpc>
                        <a:spcBef>
                          <a:spcPts val="0"/>
                        </a:spcBef>
                        <a:spcAft>
                          <a:spcPts val="0"/>
                        </a:spcAft>
                        <a:buNone/>
                      </a:pPr>
                      <a:r>
                        <a:rPr lang="en-US" sz="1600" b="1"/>
                        <a:t>Factor 3: </a:t>
                      </a:r>
                      <a:r>
                        <a:rPr lang="en-US" sz="1600"/>
                        <a:t>Individuals in a population compete for limited resources (e.g., food, habitat, or mates).</a:t>
                      </a:r>
                      <a:endParaRPr sz="1800">
                        <a:latin typeface="Arial"/>
                        <a:ea typeface="Arial"/>
                        <a:cs typeface="Arial"/>
                        <a:sym typeface="Arial"/>
                      </a:endParaRPr>
                    </a:p>
                  </a:txBody>
                  <a:tcPr marL="28375" marR="28375" marT="28375" marB="28375"/>
                </a:tc>
                <a:tc>
                  <a:txBody>
                    <a:bodyPr/>
                    <a:lstStyle/>
                    <a:p>
                      <a:pPr marL="0" marR="0" lvl="0" indent="0" algn="l" rtl="0">
                        <a:lnSpc>
                          <a:spcPct val="115000"/>
                        </a:lnSpc>
                        <a:spcBef>
                          <a:spcPts val="0"/>
                        </a:spcBef>
                        <a:spcAft>
                          <a:spcPts val="0"/>
                        </a:spcAft>
                        <a:buNone/>
                      </a:pPr>
                      <a:r>
                        <a:rPr lang="en-US" sz="1600" b="1"/>
                        <a:t>Factor 4: </a:t>
                      </a:r>
                      <a:r>
                        <a:rPr lang="en-US" sz="1600"/>
                        <a:t>Some offspring inherit variations of traits that help them better survive and reproduce in their environment.</a:t>
                      </a:r>
                      <a:endParaRPr sz="1800">
                        <a:latin typeface="Arial"/>
                        <a:ea typeface="Arial"/>
                        <a:cs typeface="Arial"/>
                        <a:sym typeface="Arial"/>
                      </a:endParaRPr>
                    </a:p>
                  </a:txBody>
                  <a:tcPr marL="28375" marR="28375" marT="28375" marB="2837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Field Guide to Stickleback</a:t>
            </a:r>
            <a:endParaRPr/>
          </a:p>
        </p:txBody>
      </p:sp>
      <p:pic>
        <p:nvPicPr>
          <p:cNvPr id="256" name="Google Shape;256;p27"/>
          <p:cNvPicPr preferRelativeResize="0"/>
          <p:nvPr/>
        </p:nvPicPr>
        <p:blipFill rotWithShape="1">
          <a:blip r:embed="rId3">
            <a:alphaModFix/>
          </a:blip>
          <a:srcRect l="12660" t="42165" r="44069" b="18803"/>
          <a:stretch/>
        </p:blipFill>
        <p:spPr>
          <a:xfrm>
            <a:off x="6383888" y="0"/>
            <a:ext cx="2571750" cy="1304925"/>
          </a:xfrm>
          <a:prstGeom prst="rect">
            <a:avLst/>
          </a:prstGeom>
          <a:noFill/>
          <a:ln>
            <a:noFill/>
          </a:ln>
        </p:spPr>
      </p:pic>
      <p:sp>
        <p:nvSpPr>
          <p:cNvPr id="257" name="Google Shape;257;p27"/>
          <p:cNvSpPr/>
          <p:nvPr/>
        </p:nvSpPr>
        <p:spPr>
          <a:xfrm>
            <a:off x="1726163" y="1754583"/>
            <a:ext cx="5943600" cy="4086380"/>
          </a:xfrm>
          <a:prstGeom prst="rect">
            <a:avLst/>
          </a:prstGeom>
          <a:noFill/>
          <a:ln w="19050" cap="flat" cmpd="thickThin">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Field Guide to Stickleback</a:t>
            </a:r>
            <a:endParaRPr sz="1100" b="0" i="0" u="none" strike="noStrike" cap="none">
              <a:solidFill>
                <a:srgbClr val="273676"/>
              </a:solidFill>
              <a:latin typeface="Arial"/>
              <a:ea typeface="Arial"/>
              <a:cs typeface="Arial"/>
              <a:sym typeface="Arial"/>
            </a:endParaRPr>
          </a:p>
          <a:p>
            <a:pPr marL="0" marR="0" lvl="0" indent="0" algn="l" rtl="0">
              <a:lnSpc>
                <a:spcPct val="114000"/>
              </a:lnSpc>
              <a:spcBef>
                <a:spcPts val="0"/>
              </a:spcBef>
              <a:spcAft>
                <a:spcPts val="0"/>
              </a:spcAft>
              <a:buClr>
                <a:srgbClr val="273676"/>
              </a:buClr>
              <a:buSzPts val="1100"/>
              <a:buFont typeface="Arial"/>
              <a:buNone/>
            </a:pPr>
            <a:r>
              <a:rPr lang="en-US" sz="1100" b="0" i="0" u="none" strike="noStrike" cap="none">
                <a:solidFill>
                  <a:srgbClr val="273676"/>
                </a:solidFill>
                <a:latin typeface="Arial"/>
                <a:ea typeface="Arial"/>
                <a:cs typeface="Arial"/>
                <a:sym typeface="Arial"/>
              </a:rPr>
              <a:t> </a:t>
            </a:r>
            <a:endParaRPr/>
          </a:p>
          <a:p>
            <a:pPr marL="0" marR="0" lvl="0" indent="0" algn="l" rtl="0">
              <a:lnSpc>
                <a:spcPct val="114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Stickleback are small fish that can be found in freshwater and in the ocean. They are one of the most scientifically studied fish in the world.</a:t>
            </a:r>
            <a:endParaRPr sz="1100" b="0" i="0" u="none" strike="noStrike" cap="none">
              <a:solidFill>
                <a:srgbClr val="273676"/>
              </a:solidFill>
              <a:latin typeface="Arial"/>
              <a:ea typeface="Arial"/>
              <a:cs typeface="Arial"/>
              <a:sym typeface="Arial"/>
            </a:endParaRPr>
          </a:p>
          <a:p>
            <a:pPr marL="0" marR="0" lvl="0" indent="0" algn="l" rtl="0">
              <a:lnSpc>
                <a:spcPct val="114000"/>
              </a:lnSpc>
              <a:spcBef>
                <a:spcPts val="50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Appearance: </a:t>
            </a:r>
            <a:r>
              <a:rPr lang="en-US" sz="1200" b="0" i="0" u="none" strike="noStrike" cap="none">
                <a:solidFill>
                  <a:srgbClr val="000000"/>
                </a:solidFill>
                <a:latin typeface="Calibri"/>
                <a:ea typeface="Calibri"/>
                <a:cs typeface="Calibri"/>
                <a:sym typeface="Calibri"/>
              </a:rPr>
              <a:t>Stickleback fish are between 30 and 80 mm (1 and 3 inches) in length. They vary in color with gray, olive, brown, and black fish. Many stickleback have spines on their back, with some also having spines on their underside. They do not have scales. However, some stickleback have bony armor plates along their body. Spines and armor can protect stickleback from predators.</a:t>
            </a:r>
            <a:endParaRPr sz="1100" b="0" i="0" u="none" strike="noStrike" cap="none">
              <a:solidFill>
                <a:srgbClr val="273676"/>
              </a:solidFill>
              <a:latin typeface="Arial"/>
              <a:ea typeface="Arial"/>
              <a:cs typeface="Arial"/>
              <a:sym typeface="Arial"/>
            </a:endParaRPr>
          </a:p>
          <a:p>
            <a:pPr marL="0" marR="0" lvl="0" indent="0" algn="l" rtl="0">
              <a:lnSpc>
                <a:spcPct val="114000"/>
              </a:lnSpc>
              <a:spcBef>
                <a:spcPts val="50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Habitat: </a:t>
            </a:r>
            <a:r>
              <a:rPr lang="en-US" sz="1200" b="0" i="0" u="none" strike="noStrike" cap="none">
                <a:solidFill>
                  <a:srgbClr val="000000"/>
                </a:solidFill>
                <a:latin typeface="Calibri"/>
                <a:ea typeface="Calibri"/>
                <a:cs typeface="Calibri"/>
                <a:sym typeface="Calibri"/>
              </a:rPr>
              <a:t>Stickleback live in shallow water near shores where there is usually a lot of plant life. They can be found in the ocean and in freshwater. There are 16 different species of </a:t>
            </a:r>
            <a:r>
              <a:rPr lang="en-US" sz="1200" b="0" i="0" u="none" strike="noStrike" cap="none">
                <a:solidFill>
                  <a:srgbClr val="A5A4A4"/>
                </a:solidFill>
                <a:latin typeface="Calibri"/>
                <a:ea typeface="Calibri"/>
                <a:cs typeface="Calibri"/>
                <a:sym typeface="Calibri"/>
              </a:rPr>
              <a:t>stickleback fish, and the ocean-dwelling fish tend to have more body armor. The freshwater fish are less likely to have body armor. It is possible for ocean-dwelling fish to enter areas of freshwater </a:t>
            </a:r>
            <a:r>
              <a:rPr lang="en-US" sz="1200" b="0" i="0" u="none" strike="noStrike" cap="none">
                <a:solidFill>
                  <a:srgbClr val="DADADA"/>
                </a:solidFill>
                <a:latin typeface="Calibri"/>
                <a:ea typeface="Calibri"/>
                <a:cs typeface="Calibri"/>
                <a:sym typeface="Calibri"/>
              </a:rPr>
              <a:t>during the time when females lay eggs.</a:t>
            </a:r>
            <a:endParaRPr sz="1100" b="0" i="0" u="none" strike="noStrike" cap="none">
              <a:solidFill>
                <a:srgbClr val="DADADA"/>
              </a:solidFill>
              <a:latin typeface="Arial"/>
              <a:ea typeface="Arial"/>
              <a:cs typeface="Arial"/>
              <a:sym typeface="Arial"/>
            </a:endParaRPr>
          </a:p>
          <a:p>
            <a:pPr marL="0" marR="0" lvl="0" indent="0" algn="l" rtl="0">
              <a:lnSpc>
                <a:spcPct val="114000"/>
              </a:lnSpc>
              <a:spcBef>
                <a:spcPts val="500"/>
              </a:spcBef>
              <a:spcAft>
                <a:spcPts val="0"/>
              </a:spcAft>
              <a:buClr>
                <a:srgbClr val="DADADA"/>
              </a:buClr>
              <a:buSzPts val="1200"/>
              <a:buFont typeface="Calibri"/>
              <a:buNone/>
            </a:pPr>
            <a:r>
              <a:rPr lang="en-US" sz="1200" b="1" i="0" u="none" strike="noStrike" cap="none">
                <a:solidFill>
                  <a:srgbClr val="DADADA"/>
                </a:solidFill>
                <a:latin typeface="Calibri"/>
                <a:ea typeface="Calibri"/>
                <a:cs typeface="Calibri"/>
                <a:sym typeface="Calibri"/>
              </a:rPr>
              <a:t>Geography: </a:t>
            </a:r>
            <a:r>
              <a:rPr lang="en-US" sz="1200" b="0" i="0" u="none" strike="noStrike" cap="none">
                <a:solidFill>
                  <a:srgbClr val="DADADA"/>
                </a:solidFill>
                <a:latin typeface="Calibri"/>
                <a:ea typeface="Calibri"/>
                <a:cs typeface="Calibri"/>
                <a:sym typeface="Calibri"/>
              </a:rPr>
              <a:t>Most species are found only in the Northern Hemisphere. There are a few species that can be found in the Southern Hemisphere. There are also species that travel into different areas at different times of the year, depending on the temperature.</a:t>
            </a:r>
            <a:endParaRPr sz="1100" b="0" i="0" u="none" strike="noStrike" cap="none">
              <a:solidFill>
                <a:srgbClr val="DADADA"/>
              </a:solidFill>
              <a:latin typeface="Arial"/>
              <a:ea typeface="Arial"/>
              <a:cs typeface="Arial"/>
              <a:sym typeface="Arial"/>
            </a:endParaRPr>
          </a:p>
          <a:p>
            <a:pPr marL="0" marR="0" lvl="0" indent="0" algn="l" rtl="0">
              <a:lnSpc>
                <a:spcPct val="114000"/>
              </a:lnSpc>
              <a:spcBef>
                <a:spcPts val="500"/>
              </a:spcBef>
              <a:spcAft>
                <a:spcPts val="500"/>
              </a:spcAft>
              <a:buClr>
                <a:schemeClr val="dk1"/>
              </a:buClr>
              <a:buSzPts val="1100"/>
              <a:buFont typeface="Open Sans"/>
              <a:buNone/>
            </a:pPr>
            <a:endParaRPr sz="1100" b="0" i="0" u="none" strike="noStrike" cap="none">
              <a:solidFill>
                <a:srgbClr val="273676"/>
              </a:solidFill>
              <a:latin typeface="Arial"/>
              <a:ea typeface="Arial"/>
              <a:cs typeface="Arial"/>
              <a:sym typeface="Arial"/>
            </a:endParaRPr>
          </a:p>
        </p:txBody>
      </p:sp>
      <p:pic>
        <p:nvPicPr>
          <p:cNvPr id="258" name="Google Shape;258;p27"/>
          <p:cNvPicPr preferRelativeResize="0"/>
          <p:nvPr/>
        </p:nvPicPr>
        <p:blipFill rotWithShape="1">
          <a:blip r:embed="rId4">
            <a:alphaModFix/>
          </a:blip>
          <a:srcRect/>
          <a:stretch/>
        </p:blipFill>
        <p:spPr>
          <a:xfrm>
            <a:off x="345232" y="4608128"/>
            <a:ext cx="2438801" cy="1682493"/>
          </a:xfrm>
          <a:prstGeom prst="rect">
            <a:avLst/>
          </a:prstGeom>
          <a:noFill/>
          <a:ln>
            <a:noFill/>
          </a:ln>
        </p:spPr>
      </p:pic>
      <p:sp>
        <p:nvSpPr>
          <p:cNvPr id="259" name="Google Shape;259;p27"/>
          <p:cNvSpPr/>
          <p:nvPr/>
        </p:nvSpPr>
        <p:spPr>
          <a:xfrm rot="2644255">
            <a:off x="814595" y="3208885"/>
            <a:ext cx="524330" cy="1416247"/>
          </a:xfrm>
          <a:prstGeom prst="curvedRightArrow">
            <a:avLst>
              <a:gd name="adj1" fmla="val 25000"/>
              <a:gd name="adj2" fmla="val 50000"/>
              <a:gd name="adj3" fmla="val 25000"/>
            </a:avLst>
          </a:prstGeom>
          <a:solidFill>
            <a:srgbClr val="FF0000"/>
          </a:solidFill>
          <a:ln w="12700" cap="flat" cmpd="sng">
            <a:solidFill>
              <a:srgbClr val="A2A7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60" name="Google Shape;260;p27"/>
          <p:cNvSpPr txBox="1"/>
          <p:nvPr/>
        </p:nvSpPr>
        <p:spPr>
          <a:xfrm>
            <a:off x="202842" y="2883900"/>
            <a:ext cx="136179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600"/>
              <a:buFont typeface="Open Sans"/>
              <a:buNone/>
            </a:pPr>
            <a:r>
              <a:rPr lang="en-US" sz="1600" b="0" i="0" u="none" strike="noStrike" cap="none">
                <a:solidFill>
                  <a:srgbClr val="273676"/>
                </a:solidFill>
                <a:latin typeface="Open Sans"/>
                <a:ea typeface="Open Sans"/>
                <a:cs typeface="Open Sans"/>
                <a:sym typeface="Open Sans"/>
              </a:rPr>
              <a:t>Back to the Four Factors Chart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Aquarium Study</a:t>
            </a:r>
            <a:endParaRPr/>
          </a:p>
        </p:txBody>
      </p:sp>
      <p:sp>
        <p:nvSpPr>
          <p:cNvPr id="266" name="Google Shape;266;p28"/>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Char char="•"/>
            </a:pPr>
            <a:r>
              <a:rPr lang="en-US"/>
              <a:t>Think</a:t>
            </a:r>
            <a:endParaRPr/>
          </a:p>
          <a:p>
            <a:pPr marL="228600" lvl="0" indent="-7620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Char char="•"/>
            </a:pPr>
            <a:r>
              <a:rPr lang="en-US"/>
              <a:t>Calculate and represent data in a table</a:t>
            </a:r>
            <a:endParaRPr/>
          </a:p>
          <a:p>
            <a:pPr marL="228600" lvl="0" indent="-7620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Char char="•"/>
            </a:pPr>
            <a:r>
              <a:rPr lang="en-US"/>
              <a:t>Stickleback measurements</a:t>
            </a:r>
            <a:endParaRPr/>
          </a:p>
          <a:p>
            <a:pPr marL="228600" lvl="0" indent="-7620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Char char="•"/>
            </a:pPr>
            <a:r>
              <a:rPr lang="en-US"/>
              <a:t>Represent the Study</a:t>
            </a:r>
            <a:endParaRPr/>
          </a:p>
          <a:p>
            <a:pPr marL="228600" lvl="0" indent="-7620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Char char="•"/>
            </a:pPr>
            <a:r>
              <a:rPr lang="en-US"/>
              <a:t>Analyze the data and respond to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Aquarium Study Results</a:t>
            </a:r>
            <a:endParaRPr/>
          </a:p>
        </p:txBody>
      </p:sp>
      <p:pic>
        <p:nvPicPr>
          <p:cNvPr id="272" name="Google Shape;272;p29"/>
          <p:cNvPicPr preferRelativeResize="0"/>
          <p:nvPr/>
        </p:nvPicPr>
        <p:blipFill rotWithShape="1">
          <a:blip r:embed="rId3">
            <a:alphaModFix/>
          </a:blip>
          <a:srcRect/>
          <a:stretch/>
        </p:blipFill>
        <p:spPr>
          <a:xfrm>
            <a:off x="775061" y="1656182"/>
            <a:ext cx="7593877" cy="4398697"/>
          </a:xfrm>
          <a:prstGeom prst="rect">
            <a:avLst/>
          </a:prstGeom>
          <a:noFill/>
          <a:ln>
            <a:noFill/>
          </a:ln>
        </p:spPr>
      </p:pic>
      <p:pic>
        <p:nvPicPr>
          <p:cNvPr id="273" name="Google Shape;273;p29"/>
          <p:cNvPicPr preferRelativeResize="0"/>
          <p:nvPr/>
        </p:nvPicPr>
        <p:blipFill rotWithShape="1">
          <a:blip r:embed="rId4">
            <a:alphaModFix/>
          </a:blip>
          <a:srcRect/>
          <a:stretch/>
        </p:blipFill>
        <p:spPr>
          <a:xfrm>
            <a:off x="345232" y="4608128"/>
            <a:ext cx="2438801" cy="1682493"/>
          </a:xfrm>
          <a:prstGeom prst="rect">
            <a:avLst/>
          </a:prstGeom>
          <a:noFill/>
          <a:ln>
            <a:noFill/>
          </a:ln>
        </p:spPr>
      </p:pic>
      <p:sp>
        <p:nvSpPr>
          <p:cNvPr id="274" name="Google Shape;274;p29"/>
          <p:cNvSpPr txBox="1"/>
          <p:nvPr/>
        </p:nvSpPr>
        <p:spPr>
          <a:xfrm>
            <a:off x="202842" y="2883900"/>
            <a:ext cx="1361790" cy="830997"/>
          </a:xfrm>
          <a:prstGeom prst="rect">
            <a:avLst/>
          </a:prstGeom>
          <a:solidFill>
            <a:srgbClr val="F9FAF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600"/>
              <a:buFont typeface="Open Sans"/>
              <a:buNone/>
            </a:pPr>
            <a:r>
              <a:rPr lang="en-US" sz="1600" b="0" i="0" u="none" strike="noStrike" cap="none">
                <a:solidFill>
                  <a:srgbClr val="273676"/>
                </a:solidFill>
                <a:latin typeface="Open Sans"/>
                <a:ea typeface="Open Sans"/>
                <a:cs typeface="Open Sans"/>
                <a:sym typeface="Open Sans"/>
              </a:rPr>
              <a:t>Back to the Four Factors Chart</a:t>
            </a:r>
            <a:endParaRPr/>
          </a:p>
        </p:txBody>
      </p:sp>
      <p:sp>
        <p:nvSpPr>
          <p:cNvPr id="275" name="Google Shape;275;p29"/>
          <p:cNvSpPr/>
          <p:nvPr/>
        </p:nvSpPr>
        <p:spPr>
          <a:xfrm rot="1914695">
            <a:off x="554880" y="3410781"/>
            <a:ext cx="569435" cy="1341242"/>
          </a:xfrm>
          <a:prstGeom prst="curvedRightArrow">
            <a:avLst>
              <a:gd name="adj1" fmla="val 25000"/>
              <a:gd name="adj2" fmla="val 50000"/>
              <a:gd name="adj3" fmla="val 25000"/>
            </a:avLst>
          </a:prstGeom>
          <a:solidFill>
            <a:srgbClr val="FF0000"/>
          </a:solidFill>
          <a:ln w="12700" cap="flat" cmpd="sng">
            <a:solidFill>
              <a:srgbClr val="A2A7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aphicFrame>
        <p:nvGraphicFramePr>
          <p:cNvPr id="280" name="Google Shape;280;p30"/>
          <p:cNvGraphicFramePr/>
          <p:nvPr/>
        </p:nvGraphicFramePr>
        <p:xfrm>
          <a:off x="630238" y="1665515"/>
          <a:ext cx="3000000" cy="3000000"/>
        </p:xfrm>
        <a:graphic>
          <a:graphicData uri="http://schemas.openxmlformats.org/drawingml/2006/table">
            <a:tbl>
              <a:tblPr>
                <a:noFill/>
                <a:tableStyleId>{CF98CE05-3C0F-4F60-915D-D9ECD3A9100A}</a:tableStyleId>
              </a:tblPr>
              <a:tblGrid>
                <a:gridCol w="1797250">
                  <a:extLst>
                    <a:ext uri="{9D8B030D-6E8A-4147-A177-3AD203B41FA5}">
                      <a16:colId xmlns:a16="http://schemas.microsoft.com/office/drawing/2014/main" val="20000"/>
                    </a:ext>
                  </a:extLst>
                </a:gridCol>
                <a:gridCol w="2071475">
                  <a:extLst>
                    <a:ext uri="{9D8B030D-6E8A-4147-A177-3AD203B41FA5}">
                      <a16:colId xmlns:a16="http://schemas.microsoft.com/office/drawing/2014/main" val="20001"/>
                    </a:ext>
                  </a:extLst>
                </a:gridCol>
              </a:tblGrid>
              <a:tr h="270300">
                <a:tc>
                  <a:txBody>
                    <a:bodyPr/>
                    <a:lstStyle/>
                    <a:p>
                      <a:pPr marL="0" marR="0" lvl="0" indent="0" algn="ctr" rtl="0">
                        <a:lnSpc>
                          <a:spcPct val="115000"/>
                        </a:lnSpc>
                        <a:spcBef>
                          <a:spcPts val="0"/>
                        </a:spcBef>
                        <a:spcAft>
                          <a:spcPts val="0"/>
                        </a:spcAft>
                        <a:buNone/>
                      </a:pPr>
                      <a:r>
                        <a:rPr lang="en-US" sz="1400" b="1">
                          <a:latin typeface="Calibri"/>
                          <a:ea typeface="Calibri"/>
                          <a:cs typeface="Calibri"/>
                          <a:sym typeface="Calibri"/>
                        </a:rPr>
                        <a:t>Cause</a:t>
                      </a:r>
                      <a:endParaRPr sz="1400">
                        <a:latin typeface="Arial"/>
                        <a:ea typeface="Arial"/>
                        <a:cs typeface="Arial"/>
                        <a:sym typeface="Arial"/>
                      </a:endParaRPr>
                    </a:p>
                  </a:txBody>
                  <a:tcPr marL="51900" marR="51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400" b="1">
                          <a:latin typeface="Calibri"/>
                          <a:ea typeface="Calibri"/>
                          <a:cs typeface="Calibri"/>
                          <a:sym typeface="Calibri"/>
                        </a:rPr>
                        <a:t>Effect</a:t>
                      </a:r>
                      <a:endParaRPr sz="1400">
                        <a:latin typeface="Arial"/>
                        <a:ea typeface="Arial"/>
                        <a:cs typeface="Arial"/>
                        <a:sym typeface="Arial"/>
                      </a:endParaRPr>
                    </a:p>
                  </a:txBody>
                  <a:tcPr marL="51900" marR="51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934200">
                <a:tc>
                  <a:txBody>
                    <a:bodyPr/>
                    <a:lstStyle/>
                    <a:p>
                      <a:pPr marL="0" marR="0" lvl="0" indent="0" algn="l" rtl="0">
                        <a:lnSpc>
                          <a:spcPct val="115000"/>
                        </a:lnSpc>
                        <a:spcBef>
                          <a:spcPts val="0"/>
                        </a:spcBef>
                        <a:spcAft>
                          <a:spcPts val="0"/>
                        </a:spcAft>
                        <a:buNone/>
                      </a:pPr>
                      <a:r>
                        <a:rPr lang="en-US" sz="1050" b="1">
                          <a:latin typeface="Arial"/>
                          <a:ea typeface="Arial"/>
                          <a:cs typeface="Arial"/>
                          <a:sym typeface="Arial"/>
                        </a:rPr>
                        <a:t>Factor 1</a:t>
                      </a:r>
                      <a:r>
                        <a:rPr lang="en-US" sz="1050">
                          <a:latin typeface="Arial"/>
                          <a:ea typeface="Arial"/>
                          <a:cs typeface="Arial"/>
                          <a:sym typeface="Arial"/>
                        </a:rPr>
                        <a:t>: More individuals are born than can survive and reproduce.</a:t>
                      </a:r>
                      <a:endParaRPr sz="1050">
                        <a:latin typeface="Arial"/>
                        <a:ea typeface="Arial"/>
                        <a:cs typeface="Arial"/>
                        <a:sym typeface="Arial"/>
                      </a:endParaRPr>
                    </a:p>
                  </a:txBody>
                  <a:tcPr marL="51900" marR="51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800">
                          <a:latin typeface="Calibri"/>
                          <a:ea typeface="Calibri"/>
                          <a:cs typeface="Calibri"/>
                          <a:sym typeface="Calibri"/>
                        </a:rPr>
                        <a:t> </a:t>
                      </a:r>
                      <a:endParaRPr sz="800">
                        <a:latin typeface="Arial"/>
                        <a:ea typeface="Arial"/>
                        <a:cs typeface="Arial"/>
                        <a:sym typeface="Arial"/>
                      </a:endParaRPr>
                    </a:p>
                  </a:txBody>
                  <a:tcPr marL="51900" marR="51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34200">
                <a:tc>
                  <a:txBody>
                    <a:bodyPr/>
                    <a:lstStyle/>
                    <a:p>
                      <a:pPr marL="0" marR="0" lvl="0" indent="0" algn="l" rtl="0">
                        <a:lnSpc>
                          <a:spcPct val="115000"/>
                        </a:lnSpc>
                        <a:spcBef>
                          <a:spcPts val="0"/>
                        </a:spcBef>
                        <a:spcAft>
                          <a:spcPts val="0"/>
                        </a:spcAft>
                        <a:buNone/>
                      </a:pPr>
                      <a:r>
                        <a:rPr lang="en-US" sz="1050" b="1">
                          <a:latin typeface="Arial"/>
                          <a:ea typeface="Arial"/>
                          <a:cs typeface="Arial"/>
                          <a:sym typeface="Arial"/>
                        </a:rPr>
                        <a:t>Factor 2</a:t>
                      </a:r>
                      <a:r>
                        <a:rPr lang="en-US" sz="1050">
                          <a:latin typeface="Arial"/>
                          <a:ea typeface="Arial"/>
                          <a:cs typeface="Arial"/>
                          <a:sym typeface="Arial"/>
                        </a:rPr>
                        <a:t>: Individuals within a population inherit traits from their parents. These traits show variation.   </a:t>
                      </a:r>
                      <a:endParaRPr sz="1050">
                        <a:latin typeface="Arial"/>
                        <a:ea typeface="Arial"/>
                        <a:cs typeface="Arial"/>
                        <a:sym typeface="Arial"/>
                      </a:endParaRPr>
                    </a:p>
                  </a:txBody>
                  <a:tcPr marL="51900" marR="51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800">
                          <a:latin typeface="Calibri"/>
                          <a:ea typeface="Calibri"/>
                          <a:cs typeface="Calibri"/>
                          <a:sym typeface="Calibri"/>
                        </a:rPr>
                        <a:t> </a:t>
                      </a:r>
                      <a:endParaRPr sz="800">
                        <a:latin typeface="Arial"/>
                        <a:ea typeface="Arial"/>
                        <a:cs typeface="Arial"/>
                        <a:sym typeface="Arial"/>
                      </a:endParaRPr>
                    </a:p>
                  </a:txBody>
                  <a:tcPr marL="51900" marR="51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34200">
                <a:tc>
                  <a:txBody>
                    <a:bodyPr/>
                    <a:lstStyle/>
                    <a:p>
                      <a:pPr marL="0" marR="0" lvl="0" indent="0" algn="l" rtl="0">
                        <a:lnSpc>
                          <a:spcPct val="115000"/>
                        </a:lnSpc>
                        <a:spcBef>
                          <a:spcPts val="0"/>
                        </a:spcBef>
                        <a:spcAft>
                          <a:spcPts val="0"/>
                        </a:spcAft>
                        <a:buNone/>
                      </a:pPr>
                      <a:r>
                        <a:rPr lang="en-US" sz="1050" b="1">
                          <a:latin typeface="Arial"/>
                          <a:ea typeface="Arial"/>
                          <a:cs typeface="Arial"/>
                          <a:sym typeface="Arial"/>
                        </a:rPr>
                        <a:t>Factor 3: </a:t>
                      </a:r>
                      <a:r>
                        <a:rPr lang="en-US" sz="1050">
                          <a:latin typeface="Arial"/>
                          <a:ea typeface="Arial"/>
                          <a:cs typeface="Arial"/>
                          <a:sym typeface="Arial"/>
                        </a:rPr>
                        <a:t>Individuals in a population compete for limited resources (e.g., food, habitat, or mates).</a:t>
                      </a:r>
                      <a:endParaRPr/>
                    </a:p>
                    <a:p>
                      <a:pPr marL="0" marR="0" lvl="0" indent="0" algn="l" rtl="0">
                        <a:lnSpc>
                          <a:spcPct val="115000"/>
                        </a:lnSpc>
                        <a:spcBef>
                          <a:spcPts val="600"/>
                        </a:spcBef>
                        <a:spcAft>
                          <a:spcPts val="0"/>
                        </a:spcAft>
                        <a:buNone/>
                      </a:pPr>
                      <a:r>
                        <a:rPr lang="en-US" sz="1050">
                          <a:latin typeface="Calibri"/>
                          <a:ea typeface="Calibri"/>
                          <a:cs typeface="Calibri"/>
                          <a:sym typeface="Calibri"/>
                        </a:rPr>
                        <a:t> </a:t>
                      </a:r>
                      <a:endParaRPr sz="1050">
                        <a:latin typeface="Arial"/>
                        <a:ea typeface="Arial"/>
                        <a:cs typeface="Arial"/>
                        <a:sym typeface="Arial"/>
                      </a:endParaRPr>
                    </a:p>
                  </a:txBody>
                  <a:tcPr marL="51900" marR="51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800">
                          <a:latin typeface="Calibri"/>
                          <a:ea typeface="Calibri"/>
                          <a:cs typeface="Calibri"/>
                          <a:sym typeface="Calibri"/>
                        </a:rPr>
                        <a:t> </a:t>
                      </a:r>
                      <a:endParaRPr sz="800">
                        <a:latin typeface="Arial"/>
                        <a:ea typeface="Arial"/>
                        <a:cs typeface="Arial"/>
                        <a:sym typeface="Arial"/>
                      </a:endParaRPr>
                    </a:p>
                  </a:txBody>
                  <a:tcPr marL="51900" marR="51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34200">
                <a:tc>
                  <a:txBody>
                    <a:bodyPr/>
                    <a:lstStyle/>
                    <a:p>
                      <a:pPr marL="0" marR="0" lvl="0" indent="0" algn="l" rtl="0">
                        <a:lnSpc>
                          <a:spcPct val="115000"/>
                        </a:lnSpc>
                        <a:spcBef>
                          <a:spcPts val="0"/>
                        </a:spcBef>
                        <a:spcAft>
                          <a:spcPts val="0"/>
                        </a:spcAft>
                        <a:buNone/>
                      </a:pPr>
                      <a:r>
                        <a:rPr lang="en-US" sz="1050" b="1">
                          <a:latin typeface="Arial"/>
                          <a:ea typeface="Arial"/>
                          <a:cs typeface="Arial"/>
                          <a:sym typeface="Arial"/>
                        </a:rPr>
                        <a:t>Factor 4</a:t>
                      </a:r>
                      <a:r>
                        <a:rPr lang="en-US" sz="1050">
                          <a:latin typeface="Arial"/>
                          <a:ea typeface="Arial"/>
                          <a:cs typeface="Arial"/>
                          <a:sym typeface="Arial"/>
                        </a:rPr>
                        <a:t>: Some offspring inherit variations of traits that help them better survive and reproduce in their environment.</a:t>
                      </a:r>
                      <a:endParaRPr/>
                    </a:p>
                  </a:txBody>
                  <a:tcPr marL="51900" marR="51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800">
                          <a:latin typeface="Calibri"/>
                          <a:ea typeface="Calibri"/>
                          <a:cs typeface="Calibri"/>
                          <a:sym typeface="Calibri"/>
                        </a:rPr>
                        <a:t> </a:t>
                      </a:r>
                      <a:endParaRPr sz="800">
                        <a:latin typeface="Arial"/>
                        <a:ea typeface="Arial"/>
                        <a:cs typeface="Arial"/>
                        <a:sym typeface="Arial"/>
                      </a:endParaRPr>
                    </a:p>
                  </a:txBody>
                  <a:tcPr marL="51900" marR="519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81" name="Google Shape;281;p30"/>
          <p:cNvSpPr txBox="1">
            <a:spLocks noGrp="1"/>
          </p:cNvSpPr>
          <p:nvPr>
            <p:ph type="body" idx="4"/>
          </p:nvPr>
        </p:nvSpPr>
        <p:spPr>
          <a:xfrm>
            <a:off x="4629150" y="1918227"/>
            <a:ext cx="3887788" cy="400709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Char char="•"/>
            </a:pPr>
            <a:r>
              <a:rPr lang="en-US"/>
              <a:t>Read the cards.</a:t>
            </a:r>
            <a:endParaRPr/>
          </a:p>
          <a:p>
            <a:pPr marL="228600" lvl="0" indent="-228600" algn="l" rtl="0">
              <a:lnSpc>
                <a:spcPct val="90000"/>
              </a:lnSpc>
              <a:spcBef>
                <a:spcPts val="1000"/>
              </a:spcBef>
              <a:spcAft>
                <a:spcPts val="0"/>
              </a:spcAft>
              <a:buClr>
                <a:srgbClr val="000000"/>
              </a:buClr>
              <a:buSzPts val="2400"/>
              <a:buChar char="•"/>
            </a:pPr>
            <a:r>
              <a:rPr lang="en-US"/>
              <a:t>If the cause is on of the Four Factors, what is the effect?</a:t>
            </a:r>
            <a:endParaRPr/>
          </a:p>
          <a:p>
            <a:pPr marL="228600" lvl="0" indent="-228600" algn="l" rtl="0">
              <a:lnSpc>
                <a:spcPct val="90000"/>
              </a:lnSpc>
              <a:spcBef>
                <a:spcPts val="1000"/>
              </a:spcBef>
              <a:spcAft>
                <a:spcPts val="0"/>
              </a:spcAft>
              <a:buClr>
                <a:srgbClr val="000000"/>
              </a:buClr>
              <a:buSzPts val="2400"/>
              <a:buChar char="•"/>
            </a:pPr>
            <a:r>
              <a:rPr lang="en-US"/>
              <a:t>Match the statements on the “effect” cards to the “cause”.</a:t>
            </a:r>
            <a:endParaRPr/>
          </a:p>
          <a:p>
            <a:pPr marL="228600" lvl="0" indent="-228600" algn="l" rtl="0">
              <a:lnSpc>
                <a:spcPct val="90000"/>
              </a:lnSpc>
              <a:spcBef>
                <a:spcPts val="1000"/>
              </a:spcBef>
              <a:spcAft>
                <a:spcPts val="0"/>
              </a:spcAft>
              <a:buClr>
                <a:srgbClr val="000000"/>
              </a:buClr>
              <a:buSzPts val="2400"/>
              <a:buChar char="•"/>
            </a:pPr>
            <a:r>
              <a:rPr lang="en-US"/>
              <a:t>Be prepared to share your ideas.</a:t>
            </a:r>
            <a:endParaRPr/>
          </a:p>
        </p:txBody>
      </p:sp>
      <p:sp>
        <p:nvSpPr>
          <p:cNvPr id="282" name="Google Shape;282;p30"/>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Four Factors: Cause and Effect</a:t>
            </a:r>
            <a:endParaRPr/>
          </a:p>
        </p:txBody>
      </p:sp>
    </p:spTree>
  </p:cSld>
  <p:clrMapOvr>
    <a:masterClrMapping/>
  </p:clrMapOvr>
</p:sld>
</file>

<file path=ppt/theme/theme1.xml><?xml version="1.0" encoding="utf-8"?>
<a:theme xmlns:a="http://schemas.openxmlformats.org/drawingml/2006/main"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634</Words>
  <Application>Microsoft Office PowerPoint</Application>
  <PresentationFormat>On-screen Show (4:3)</PresentationFormat>
  <Paragraphs>57</Paragraphs>
  <Slides>11</Slides>
  <Notes>11</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Open Sans Light</vt:lpstr>
      <vt:lpstr>Arial</vt:lpstr>
      <vt:lpstr>Calibri</vt:lpstr>
      <vt:lpstr>Open Sans</vt:lpstr>
      <vt:lpstr>BSCS Title</vt:lpstr>
      <vt:lpstr>BSCS Body</vt:lpstr>
      <vt:lpstr>Custom Design</vt:lpstr>
      <vt:lpstr> A Study of Changes in Populations</vt:lpstr>
      <vt:lpstr>Unit Central Question</vt:lpstr>
      <vt:lpstr>Lesson 3 Focus Question</vt:lpstr>
      <vt:lpstr>Four Factors of Natural Selection</vt:lpstr>
      <vt:lpstr>Four Factors of Natural Selection</vt:lpstr>
      <vt:lpstr>Field Guide to Stickleback</vt:lpstr>
      <vt:lpstr>Aquarium Study</vt:lpstr>
      <vt:lpstr>Aquarium Study Results</vt:lpstr>
      <vt:lpstr>Four Factors: Cause and Effect</vt:lpstr>
      <vt:lpstr>Revisit: Lesson 3 Focus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Changes in Populations</dc:title>
  <dc:creator>Jody Bintz</dc:creator>
  <cp:lastModifiedBy>Ashley Whitaker</cp:lastModifiedBy>
  <cp:revision>4</cp:revision>
  <dcterms:created xsi:type="dcterms:W3CDTF">2019-06-25T13:27:10Z</dcterms:created>
  <dcterms:modified xsi:type="dcterms:W3CDTF">2023-09-12T17:09:33Z</dcterms:modified>
</cp:coreProperties>
</file>