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1" r:id="rId2"/>
    <p:sldMasterId id="2147483658" r:id="rId3"/>
  </p:sldMasterIdLst>
  <p:notesMasterIdLst>
    <p:notesMasterId r:id="rId18"/>
  </p:notesMasterIdLst>
  <p:sldIdLst>
    <p:sldId id="288" r:id="rId4"/>
    <p:sldId id="289" r:id="rId5"/>
    <p:sldId id="290" r:id="rId6"/>
    <p:sldId id="291" r:id="rId7"/>
    <p:sldId id="292" r:id="rId8"/>
    <p:sldId id="293" r:id="rId9"/>
    <p:sldId id="294" r:id="rId10"/>
    <p:sldId id="295" r:id="rId11"/>
    <p:sldId id="296" r:id="rId12"/>
    <p:sldId id="297" r:id="rId13"/>
    <p:sldId id="298" r:id="rId14"/>
    <p:sldId id="299" r:id="rId15"/>
    <p:sldId id="300" r:id="rId16"/>
    <p:sldId id="301" r:id="rId17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Open Sans" panose="020B0606030504020204" pitchFamily="34" charset="0"/>
      <p:regular r:id="rId23"/>
      <p:bold r:id="rId24"/>
      <p:italic r:id="rId25"/>
      <p:boldItalic r:id="rId26"/>
    </p:embeddedFont>
    <p:embeddedFont>
      <p:font typeface="Open Sans Light" panose="020B0306030504020204" pitchFamily="3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82" roundtripDataSignature="AMtx7midZa6TlE+YnpJqZnFCvpmXJV7x4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F39C837-5753-480E-B80B-96A01EE09C91}">
  <a:tblStyle styleId="{5F39C837-5753-480E-B80B-96A01EE09C91}" styleName="Table_0">
    <a:wholeTbl>
      <a:tcTxStyle b="off" i="off">
        <a:font>
          <a:latin typeface="Myriad Pro"/>
          <a:ea typeface="Myriad Pro"/>
          <a:cs typeface="Myriad Pro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7E7EB"/>
          </a:solidFill>
        </a:fill>
      </a:tcStyle>
    </a:wholeTbl>
    <a:band1H>
      <a:tcTxStyle/>
      <a:tcStyle>
        <a:tcBdr/>
        <a:fill>
          <a:solidFill>
            <a:srgbClr val="CBCCD5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BCCD5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Myriad Pro"/>
          <a:ea typeface="Myriad Pro"/>
          <a:cs typeface="Myriad Pro"/>
        </a:font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 i="off">
        <a:font>
          <a:latin typeface="Myriad Pro"/>
          <a:ea typeface="Myriad Pro"/>
          <a:cs typeface="Myriad Pro"/>
        </a:font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 i="off">
        <a:font>
          <a:latin typeface="Myriad Pro"/>
          <a:ea typeface="Myriad Pro"/>
          <a:cs typeface="Myriad Pro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dk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Myriad Pro"/>
          <a:ea typeface="Myriad Pro"/>
          <a:cs typeface="Myriad Pro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dk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87000E0-FBC1-48A6-BFC9-FCAB0CE3D912}" styleName="Table_1">
    <a:wholeTbl>
      <a:tcTxStyle b="off" i="off">
        <a:font>
          <a:latin typeface="Myriad Pro"/>
          <a:ea typeface="Myriad Pro"/>
          <a:cs typeface="Myriad Pro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9FAFC"/>
          </a:solidFill>
        </a:fill>
      </a:tcStyle>
    </a:wholeTbl>
    <a:band1H>
      <a:tcTxStyle/>
      <a:tcStyle>
        <a:tcBdr/>
        <a:fill>
          <a:solidFill>
            <a:srgbClr val="F3F5F8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3F5F8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Myriad Pro"/>
          <a:ea typeface="Myriad Pro"/>
          <a:cs typeface="Myriad Pro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Myriad Pro"/>
          <a:ea typeface="Myriad Pro"/>
          <a:cs typeface="Myriad Pro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Myriad Pro"/>
          <a:ea typeface="Myriad Pro"/>
          <a:cs typeface="Myriad Pro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Myriad Pro"/>
          <a:ea typeface="Myriad Pro"/>
          <a:cs typeface="Myriad Pro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CF98CE05-3C0F-4F60-915D-D9ECD3A9100A}" styleName="Table_2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155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3.fntdata"/><Relationship Id="rId8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7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6.fnt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82" Type="http://customschemas.google.com/relationships/presentationmetadata" Target="metadata"/><Relationship Id="rId10" Type="http://schemas.openxmlformats.org/officeDocument/2006/relationships/slide" Target="slides/slide7.xml"/><Relationship Id="rId19" Type="http://schemas.openxmlformats.org/officeDocument/2006/relationships/font" Target="fonts/font1.fntdata"/><Relationship Id="rId86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8" Type="http://schemas.openxmlformats.org/officeDocument/2006/relationships/slide" Target="slides/slide5.xml"/><Relationship Id="rId8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SCS title page">
  <p:cSld name="BSCS title pag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68"/>
          <p:cNvSpPr txBox="1">
            <a:spLocks noGrp="1"/>
          </p:cNvSpPr>
          <p:nvPr>
            <p:ph type="title"/>
          </p:nvPr>
        </p:nvSpPr>
        <p:spPr>
          <a:xfrm>
            <a:off x="679391" y="2543286"/>
            <a:ext cx="7785219" cy="441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pen Sans"/>
              <a:buNone/>
              <a:defRPr sz="36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" name="Google Shape;9;p68"/>
          <p:cNvSpPr txBox="1">
            <a:spLocks noGrp="1"/>
          </p:cNvSpPr>
          <p:nvPr>
            <p:ph type="body" idx="1"/>
          </p:nvPr>
        </p:nvSpPr>
        <p:spPr>
          <a:xfrm>
            <a:off x="679391" y="3220213"/>
            <a:ext cx="7785219" cy="247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68"/>
          <p:cNvSpPr txBox="1">
            <a:spLocks noGrp="1"/>
          </p:cNvSpPr>
          <p:nvPr>
            <p:ph type="body" idx="2"/>
          </p:nvPr>
        </p:nvSpPr>
        <p:spPr>
          <a:xfrm>
            <a:off x="679391" y="2829821"/>
            <a:ext cx="7785219" cy="315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11" name="Google Shape;11;p68"/>
          <p:cNvCxnSpPr/>
          <p:nvPr/>
        </p:nvCxnSpPr>
        <p:spPr>
          <a:xfrm>
            <a:off x="679391" y="1114679"/>
            <a:ext cx="7785219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" name="Google Shape;12;p68"/>
          <p:cNvSpPr txBox="1">
            <a:spLocks noGrp="1"/>
          </p:cNvSpPr>
          <p:nvPr>
            <p:ph type="body" idx="3"/>
          </p:nvPr>
        </p:nvSpPr>
        <p:spPr>
          <a:xfrm>
            <a:off x="0" y="1097306"/>
            <a:ext cx="9144000" cy="540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2 Body - two lines">
  <p:cSld name="02 Body - two lines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78"/>
          <p:cNvSpPr txBox="1">
            <a:spLocks noGrp="1"/>
          </p:cNvSpPr>
          <p:nvPr>
            <p:ph type="title"/>
          </p:nvPr>
        </p:nvSpPr>
        <p:spPr>
          <a:xfrm>
            <a:off x="628650" y="871824"/>
            <a:ext cx="7886700" cy="367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15" name="Google Shape;15;p78"/>
          <p:cNvCxnSpPr/>
          <p:nvPr/>
        </p:nvCxnSpPr>
        <p:spPr>
          <a:xfrm>
            <a:off x="692935" y="1357852"/>
            <a:ext cx="7758130" cy="0"/>
          </a:xfrm>
          <a:prstGeom prst="straightConnector1">
            <a:avLst/>
          </a:prstGeom>
          <a:noFill/>
          <a:ln w="19050" cap="flat" cmpd="sng">
            <a:solidFill>
              <a:srgbClr val="FAAD6D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6" name="Google Shape;16;p78"/>
          <p:cNvSpPr txBox="1">
            <a:spLocks noGrp="1"/>
          </p:cNvSpPr>
          <p:nvPr>
            <p:ph type="body" idx="1"/>
          </p:nvPr>
        </p:nvSpPr>
        <p:spPr>
          <a:xfrm>
            <a:off x="628650" y="1699972"/>
            <a:ext cx="7886700" cy="4216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2 Body - two lines">
  <p:cSld name="02 Body - two line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71"/>
          <p:cNvSpPr txBox="1">
            <a:spLocks noGrp="1"/>
          </p:cNvSpPr>
          <p:nvPr>
            <p:ph type="title"/>
          </p:nvPr>
        </p:nvSpPr>
        <p:spPr>
          <a:xfrm>
            <a:off x="628650" y="871824"/>
            <a:ext cx="7886700" cy="367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None/>
              <a:defRPr sz="32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25" name="Google Shape;25;p71"/>
          <p:cNvCxnSpPr/>
          <p:nvPr/>
        </p:nvCxnSpPr>
        <p:spPr>
          <a:xfrm>
            <a:off x="692935" y="1357852"/>
            <a:ext cx="7758130" cy="0"/>
          </a:xfrm>
          <a:prstGeom prst="straightConnector1">
            <a:avLst/>
          </a:prstGeom>
          <a:noFill/>
          <a:ln w="19050" cap="flat" cmpd="sng">
            <a:solidFill>
              <a:srgbClr val="FAAD6D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6" name="Google Shape;26;p71"/>
          <p:cNvSpPr txBox="1">
            <a:spLocks noGrp="1"/>
          </p:cNvSpPr>
          <p:nvPr>
            <p:ph type="body" idx="1"/>
          </p:nvPr>
        </p:nvSpPr>
        <p:spPr>
          <a:xfrm>
            <a:off x="628650" y="1699972"/>
            <a:ext cx="7886700" cy="4216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act page">
  <p:cSld name="Contact pag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about:blank" TargetMode="Externa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hyperlink" Target="about:blank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67" descr="Alarm Clock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591909" y="0"/>
            <a:ext cx="474453" cy="474453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69" descr="Alarm Clock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591909" y="0"/>
            <a:ext cx="474453" cy="474453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3" name="Google Shape;53;p73"/>
          <p:cNvCxnSpPr/>
          <p:nvPr/>
        </p:nvCxnSpPr>
        <p:spPr>
          <a:xfrm>
            <a:off x="728770" y="1815435"/>
            <a:ext cx="7734584" cy="0"/>
          </a:xfrm>
          <a:prstGeom prst="straightConnector1">
            <a:avLst/>
          </a:prstGeom>
          <a:noFill/>
          <a:ln w="19050" cap="flat" cmpd="sng">
            <a:solidFill>
              <a:srgbClr val="FAAD6D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33"/>
          <p:cNvSpPr txBox="1">
            <a:spLocks noGrp="1"/>
          </p:cNvSpPr>
          <p:nvPr>
            <p:ph type="title"/>
          </p:nvPr>
        </p:nvSpPr>
        <p:spPr>
          <a:xfrm>
            <a:off x="679391" y="2543286"/>
            <a:ext cx="7785219" cy="441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pen Sans"/>
              <a:buNone/>
            </a:pPr>
            <a:br>
              <a:rPr lang="en-US"/>
            </a:br>
            <a:r>
              <a:rPr lang="en-US"/>
              <a:t>A Study of Changes in Populations</a:t>
            </a:r>
            <a:endParaRPr/>
          </a:p>
        </p:txBody>
      </p:sp>
      <p:sp>
        <p:nvSpPr>
          <p:cNvPr id="298" name="Google Shape;298;p33"/>
          <p:cNvSpPr txBox="1">
            <a:spLocks noGrp="1"/>
          </p:cNvSpPr>
          <p:nvPr>
            <p:ph type="body" idx="1"/>
          </p:nvPr>
        </p:nvSpPr>
        <p:spPr>
          <a:xfrm>
            <a:off x="679391" y="3220213"/>
            <a:ext cx="7785219" cy="247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sz="2400"/>
              <a:t>Lesson 4</a:t>
            </a:r>
            <a:endParaRPr/>
          </a:p>
        </p:txBody>
      </p:sp>
      <p:sp>
        <p:nvSpPr>
          <p:cNvPr id="299" name="Google Shape;299;p33"/>
          <p:cNvSpPr txBox="1">
            <a:spLocks noGrp="1"/>
          </p:cNvSpPr>
          <p:nvPr>
            <p:ph type="body" idx="3"/>
          </p:nvPr>
        </p:nvSpPr>
        <p:spPr>
          <a:xfrm>
            <a:off x="0" y="1097306"/>
            <a:ext cx="9144000" cy="540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42"/>
          <p:cNvSpPr txBox="1">
            <a:spLocks noGrp="1"/>
          </p:cNvSpPr>
          <p:nvPr>
            <p:ph type="title"/>
          </p:nvPr>
        </p:nvSpPr>
        <p:spPr>
          <a:xfrm>
            <a:off x="628650" y="871824"/>
            <a:ext cx="7886700" cy="367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None/>
            </a:pPr>
            <a:r>
              <a:rPr lang="en-US"/>
              <a:t>Snail Simulation: Part 2</a:t>
            </a:r>
            <a:endParaRPr/>
          </a:p>
        </p:txBody>
      </p:sp>
      <p:sp>
        <p:nvSpPr>
          <p:cNvPr id="355" name="Google Shape;355;p42"/>
          <p:cNvSpPr txBox="1">
            <a:spLocks noGrp="1"/>
          </p:cNvSpPr>
          <p:nvPr>
            <p:ph type="body" idx="1"/>
          </p:nvPr>
        </p:nvSpPr>
        <p:spPr>
          <a:xfrm>
            <a:off x="628650" y="1699972"/>
            <a:ext cx="7886700" cy="4216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/>
              <a:t>If Factor 1 is NOT present in the population…..then….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36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/>
              <a:t>If Factor 2 is NOT present in the population…..then….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36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/>
              <a:t>If Factor 3 is NOT present in the population…..then….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36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/>
              <a:t>If Factor 4 is NOT present in the population…..then….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43"/>
          <p:cNvSpPr txBox="1">
            <a:spLocks noGrp="1"/>
          </p:cNvSpPr>
          <p:nvPr>
            <p:ph type="title"/>
          </p:nvPr>
        </p:nvSpPr>
        <p:spPr>
          <a:xfrm>
            <a:off x="628650" y="871824"/>
            <a:ext cx="7886700" cy="367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None/>
            </a:pPr>
            <a:r>
              <a:rPr lang="en-US"/>
              <a:t>Four Factors of Natural Selection</a:t>
            </a:r>
            <a:endParaRPr/>
          </a:p>
        </p:txBody>
      </p:sp>
      <p:sp>
        <p:nvSpPr>
          <p:cNvPr id="361" name="Google Shape;361;p43"/>
          <p:cNvSpPr txBox="1">
            <a:spLocks noGrp="1"/>
          </p:cNvSpPr>
          <p:nvPr>
            <p:ph type="body" idx="1"/>
          </p:nvPr>
        </p:nvSpPr>
        <p:spPr>
          <a:xfrm>
            <a:off x="628650" y="1699972"/>
            <a:ext cx="7886700" cy="4216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rPr lang="en-US" b="1" i="1"/>
              <a:t>Factor 1:</a:t>
            </a:r>
            <a:r>
              <a:rPr lang="en-US" i="1"/>
              <a:t> More individuals are born than can survive and reproduce.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rPr lang="en-US" b="1" i="1"/>
              <a:t>Factor 2:</a:t>
            </a:r>
            <a:r>
              <a:rPr lang="en-US" i="1"/>
              <a:t> Individuals within a population inherit traits from their parents. These traits show variation. 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rPr lang="en-US" b="1" i="1"/>
              <a:t>Factor 3:</a:t>
            </a:r>
            <a:r>
              <a:rPr lang="en-US" i="1"/>
              <a:t> Individuals in a population compete for limited resources (e.g., food, habitat, or mates).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rPr lang="en-US" b="1" i="1"/>
              <a:t>Factor 4:</a:t>
            </a:r>
            <a:r>
              <a:rPr lang="en-US" i="1"/>
              <a:t> Some offspring inherit variations of traits that help them better survive and reproduce in their environment. </a:t>
            </a:r>
            <a:endParaRPr/>
          </a:p>
          <a:p>
            <a:pPr marL="228600" lvl="0" indent="-762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44"/>
          <p:cNvSpPr txBox="1">
            <a:spLocks noGrp="1"/>
          </p:cNvSpPr>
          <p:nvPr>
            <p:ph type="title"/>
          </p:nvPr>
        </p:nvSpPr>
        <p:spPr>
          <a:xfrm>
            <a:off x="628650" y="871824"/>
            <a:ext cx="7886700" cy="367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None/>
            </a:pPr>
            <a:r>
              <a:rPr lang="en-US"/>
              <a:t>Four Factors of Natural Selection</a:t>
            </a:r>
            <a:endParaRPr/>
          </a:p>
        </p:txBody>
      </p:sp>
      <p:graphicFrame>
        <p:nvGraphicFramePr>
          <p:cNvPr id="367" name="Google Shape;367;p44"/>
          <p:cNvGraphicFramePr/>
          <p:nvPr/>
        </p:nvGraphicFramePr>
        <p:xfrm>
          <a:off x="1231641" y="161788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{987000E0-FBC1-48A6-BFC9-FCAB0CE3D912}</a:tableStyleId>
              </a:tblPr>
              <a:tblGrid>
                <a:gridCol w="3181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81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84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/>
                        <a:t>Factor 1</a:t>
                      </a:r>
                      <a:r>
                        <a:rPr lang="en-US" sz="1600"/>
                        <a:t>: More individuals are born than can survive and reproduce. </a:t>
                      </a:r>
                      <a:endParaRPr sz="1800"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 </a:t>
                      </a:r>
                      <a:endParaRPr sz="1800"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 </a:t>
                      </a:r>
                      <a:endParaRPr sz="1800"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  </a:t>
                      </a:r>
                      <a:endParaRPr sz="1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8375" marR="28375" marT="28375" marB="283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/>
                        <a:t>Factor 2</a:t>
                      </a:r>
                      <a:r>
                        <a:rPr lang="en-US" sz="1600"/>
                        <a:t>: Individuals within a population inherit traits from their parents. These traits show variation.</a:t>
                      </a:r>
                      <a:r>
                        <a:rPr lang="en-US" sz="1800"/>
                        <a:t>  </a:t>
                      </a:r>
                      <a:endParaRPr sz="1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8375" marR="28375" marT="28375" marB="2837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84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/>
                        <a:t>Factor 3</a:t>
                      </a:r>
                      <a:r>
                        <a:rPr lang="en-US" sz="1600"/>
                        <a:t>: Individuals in a population compete for limited resources (e.g., food, habitat, or mates).</a:t>
                      </a:r>
                      <a:endParaRPr sz="1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8375" marR="28375" marT="28375" marB="283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/>
                        <a:t>Factor 4</a:t>
                      </a:r>
                      <a:r>
                        <a:rPr lang="en-US" sz="1600"/>
                        <a:t>: Some offspring inherit variations of traits that help them better survive and reproduce in their environment.</a:t>
                      </a:r>
                      <a:endParaRPr sz="1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8375" marR="28375" marT="28375" marB="2837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45"/>
          <p:cNvSpPr txBox="1">
            <a:spLocks noGrp="1"/>
          </p:cNvSpPr>
          <p:nvPr>
            <p:ph type="title"/>
          </p:nvPr>
        </p:nvSpPr>
        <p:spPr>
          <a:xfrm>
            <a:off x="628650" y="871824"/>
            <a:ext cx="7886700" cy="367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None/>
            </a:pPr>
            <a:r>
              <a:rPr lang="en-US"/>
              <a:t>Lesson 4 Focus Question</a:t>
            </a:r>
            <a:endParaRPr/>
          </a:p>
        </p:txBody>
      </p:sp>
      <p:sp>
        <p:nvSpPr>
          <p:cNvPr id="373" name="Google Shape;373;p45"/>
          <p:cNvSpPr txBox="1"/>
          <p:nvPr/>
        </p:nvSpPr>
        <p:spPr>
          <a:xfrm>
            <a:off x="830424" y="2472611"/>
            <a:ext cx="7492481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676"/>
              </a:buClr>
              <a:buSzPts val="2800"/>
              <a:buFont typeface="Open Sans"/>
              <a:buNone/>
            </a:pPr>
            <a:r>
              <a:rPr lang="en-US" sz="2800" b="0" i="0" u="none" strike="noStrike" cap="none">
                <a:solidFill>
                  <a:srgbClr val="273676"/>
                </a:solidFill>
                <a:latin typeface="Open Sans"/>
                <a:ea typeface="Open Sans"/>
                <a:cs typeface="Open Sans"/>
                <a:sym typeface="Open Sans"/>
              </a:rPr>
              <a:t>Which of the four factors of natural selection is necessary to explain the changes we see in populations in nature over time?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34"/>
          <p:cNvSpPr txBox="1">
            <a:spLocks noGrp="1"/>
          </p:cNvSpPr>
          <p:nvPr>
            <p:ph type="title"/>
          </p:nvPr>
        </p:nvSpPr>
        <p:spPr>
          <a:xfrm>
            <a:off x="628650" y="871824"/>
            <a:ext cx="7886700" cy="367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None/>
            </a:pPr>
            <a:r>
              <a:rPr lang="en-US"/>
              <a:t>Unit Central Question</a:t>
            </a:r>
            <a:endParaRPr/>
          </a:p>
        </p:txBody>
      </p:sp>
      <p:sp>
        <p:nvSpPr>
          <p:cNvPr id="305" name="Google Shape;305;p34"/>
          <p:cNvSpPr txBox="1"/>
          <p:nvPr/>
        </p:nvSpPr>
        <p:spPr>
          <a:xfrm>
            <a:off x="830424" y="2472611"/>
            <a:ext cx="7492481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676"/>
              </a:buClr>
              <a:buSzPts val="2800"/>
              <a:buFont typeface="Open Sans"/>
              <a:buNone/>
            </a:pPr>
            <a:r>
              <a:rPr lang="en-US" sz="2800" b="0" i="0" u="none" strike="noStrike" cap="none">
                <a:solidFill>
                  <a:srgbClr val="273676"/>
                </a:solidFill>
                <a:latin typeface="Open Sans"/>
                <a:ea typeface="Open Sans"/>
                <a:cs typeface="Open Sans"/>
                <a:sym typeface="Open Sans"/>
              </a:rPr>
              <a:t>What is the process that leads to changes in populations of organisms over time?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35"/>
          <p:cNvSpPr txBox="1">
            <a:spLocks noGrp="1"/>
          </p:cNvSpPr>
          <p:nvPr>
            <p:ph type="title"/>
          </p:nvPr>
        </p:nvSpPr>
        <p:spPr>
          <a:xfrm>
            <a:off x="628650" y="871824"/>
            <a:ext cx="7886700" cy="367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None/>
            </a:pPr>
            <a:r>
              <a:rPr lang="en-US"/>
              <a:t>Lesson 4 Focus Question</a:t>
            </a:r>
            <a:endParaRPr/>
          </a:p>
        </p:txBody>
      </p:sp>
      <p:sp>
        <p:nvSpPr>
          <p:cNvPr id="311" name="Google Shape;311;p35"/>
          <p:cNvSpPr txBox="1"/>
          <p:nvPr/>
        </p:nvSpPr>
        <p:spPr>
          <a:xfrm>
            <a:off x="830424" y="2472611"/>
            <a:ext cx="7492481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676"/>
              </a:buClr>
              <a:buSzPts val="2800"/>
              <a:buFont typeface="Open Sans"/>
              <a:buNone/>
            </a:pPr>
            <a:r>
              <a:rPr lang="en-US" sz="2800" b="0" i="0" u="none" strike="noStrike" cap="none">
                <a:solidFill>
                  <a:srgbClr val="273676"/>
                </a:solidFill>
                <a:latin typeface="Open Sans"/>
                <a:ea typeface="Open Sans"/>
                <a:cs typeface="Open Sans"/>
                <a:sym typeface="Open Sans"/>
              </a:rPr>
              <a:t>Which of the four factors of natural selection is necessary to explain the changes we see in populations in nature over time?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36"/>
          <p:cNvSpPr txBox="1">
            <a:spLocks noGrp="1"/>
          </p:cNvSpPr>
          <p:nvPr>
            <p:ph type="title"/>
          </p:nvPr>
        </p:nvSpPr>
        <p:spPr>
          <a:xfrm>
            <a:off x="628650" y="871824"/>
            <a:ext cx="7886700" cy="367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None/>
            </a:pPr>
            <a:r>
              <a:rPr lang="en-US"/>
              <a:t>Making Links: Stickleback and Snails!</a:t>
            </a:r>
            <a:endParaRPr/>
          </a:p>
        </p:txBody>
      </p:sp>
      <p:graphicFrame>
        <p:nvGraphicFramePr>
          <p:cNvPr id="317" name="Google Shape;317;p36"/>
          <p:cNvGraphicFramePr/>
          <p:nvPr/>
        </p:nvGraphicFramePr>
        <p:xfrm>
          <a:off x="1394537" y="1508383"/>
          <a:ext cx="3000000" cy="3000000"/>
        </p:xfrm>
        <a:graphic>
          <a:graphicData uri="http://schemas.openxmlformats.org/drawingml/2006/table">
            <a:tbl>
              <a:tblPr firstRow="1" firstCol="1" bandRow="1">
                <a:noFill/>
                <a:tableStyleId>{987000E0-FBC1-48A6-BFC9-FCAB0CE3D912}</a:tableStyleId>
              </a:tblPr>
              <a:tblGrid>
                <a:gridCol w="93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37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79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47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 </a:t>
                      </a:r>
                      <a:endParaRPr sz="11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6975" marR="669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Stickleback</a:t>
                      </a:r>
                      <a:endParaRPr sz="11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6975" marR="669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Snails</a:t>
                      </a:r>
                      <a:endParaRPr sz="11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6975" marR="66975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9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Habitat</a:t>
                      </a:r>
                      <a:endParaRPr sz="11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6975" marR="669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 </a:t>
                      </a:r>
                      <a:endParaRPr sz="11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6975" marR="669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 </a:t>
                      </a:r>
                      <a:endParaRPr sz="11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6975" marR="6697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9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Variation in traits</a:t>
                      </a:r>
                      <a:endParaRPr sz="11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6975" marR="669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 </a:t>
                      </a:r>
                      <a:endParaRPr sz="11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6975" marR="669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 </a:t>
                      </a:r>
                      <a:endParaRPr sz="11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6975" marR="6697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9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Predator(s)</a:t>
                      </a:r>
                      <a:endParaRPr sz="11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6975" marR="669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 </a:t>
                      </a:r>
                      <a:endParaRPr sz="11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6975" marR="669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 </a:t>
                      </a:r>
                      <a:endParaRPr sz="11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6975" marR="6697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9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Reproductive Habits</a:t>
                      </a:r>
                      <a:endParaRPr sz="11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6975" marR="669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 </a:t>
                      </a:r>
                      <a:endParaRPr sz="11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6975" marR="669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 </a:t>
                      </a:r>
                      <a:endParaRPr sz="11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6975" marR="6697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99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Food Source(s)</a:t>
                      </a:r>
                      <a:endParaRPr sz="11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6975" marR="669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 </a:t>
                      </a:r>
                      <a:endParaRPr sz="11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6975" marR="669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 </a:t>
                      </a:r>
                      <a:endParaRPr sz="11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6975" marR="66975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37"/>
          <p:cNvSpPr txBox="1">
            <a:spLocks noGrp="1"/>
          </p:cNvSpPr>
          <p:nvPr>
            <p:ph type="title"/>
          </p:nvPr>
        </p:nvSpPr>
        <p:spPr>
          <a:xfrm>
            <a:off x="628650" y="871824"/>
            <a:ext cx="7886700" cy="367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None/>
            </a:pPr>
            <a:r>
              <a:rPr lang="en-US"/>
              <a:t>Making Links: </a:t>
            </a:r>
            <a:r>
              <a:rPr lang="en-US" sz="2400"/>
              <a:t>Models and the Natural World</a:t>
            </a:r>
            <a:endParaRPr/>
          </a:p>
        </p:txBody>
      </p:sp>
      <p:graphicFrame>
        <p:nvGraphicFramePr>
          <p:cNvPr id="323" name="Google Shape;323;p37"/>
          <p:cNvGraphicFramePr/>
          <p:nvPr/>
        </p:nvGraphicFramePr>
        <p:xfrm>
          <a:off x="839756" y="2136710"/>
          <a:ext cx="3000000" cy="3000000"/>
        </p:xfrm>
        <a:graphic>
          <a:graphicData uri="http://schemas.openxmlformats.org/drawingml/2006/table">
            <a:tbl>
              <a:tblPr firstRow="1" firstCol="1" bandRow="1">
                <a:noFill/>
                <a:tableStyleId>{987000E0-FBC1-48A6-BFC9-FCAB0CE3D912}</a:tableStyleId>
              </a:tblPr>
              <a:tblGrid>
                <a:gridCol w="1639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6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24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91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Part of the Model</a:t>
                      </a:r>
                      <a:endParaRPr sz="11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 </a:t>
                      </a:r>
                      <a:endParaRPr sz="11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Part of the Natural World</a:t>
                      </a:r>
                      <a:endParaRPr sz="11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91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The raisins</a:t>
                      </a:r>
                      <a:endParaRPr sz="11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/>
                </a:tc>
                <a:tc rowSpan="6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Represent(s)…</a:t>
                      </a:r>
                      <a:endParaRPr sz="11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 </a:t>
                      </a:r>
                      <a:endParaRPr sz="11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91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The M&amp;Ms</a:t>
                      </a:r>
                      <a:endParaRPr sz="11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 </a:t>
                      </a:r>
                      <a:endParaRPr sz="11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91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The forceps/tweezers</a:t>
                      </a:r>
                      <a:endParaRPr sz="11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 </a:t>
                      </a:r>
                      <a:endParaRPr sz="11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91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The tall cup or pail</a:t>
                      </a:r>
                      <a:endParaRPr sz="11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 </a:t>
                      </a:r>
                      <a:endParaRPr sz="11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02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Raisins or M&amp;Ms placed in the discard container</a:t>
                      </a:r>
                      <a:endParaRPr sz="11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 </a:t>
                      </a:r>
                      <a:endParaRPr sz="11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91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Rolling the die</a:t>
                      </a:r>
                      <a:endParaRPr sz="11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 </a:t>
                      </a:r>
                      <a:endParaRPr sz="11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24" name="Google Shape;324;p37"/>
          <p:cNvSpPr txBox="1"/>
          <p:nvPr/>
        </p:nvSpPr>
        <p:spPr>
          <a:xfrm>
            <a:off x="839756" y="1586204"/>
            <a:ext cx="396551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676"/>
              </a:buClr>
              <a:buSzPts val="2400"/>
              <a:buFont typeface="Open Sans"/>
              <a:buNone/>
            </a:pPr>
            <a:r>
              <a:rPr lang="en-US" sz="2400" b="1" i="0" u="none" strike="noStrike" cap="none">
                <a:solidFill>
                  <a:srgbClr val="273676"/>
                </a:solidFill>
                <a:latin typeface="Open Sans"/>
                <a:ea typeface="Open Sans"/>
                <a:cs typeface="Open Sans"/>
                <a:sym typeface="Open Sans"/>
              </a:rPr>
              <a:t>Analogy Map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38"/>
          <p:cNvSpPr txBox="1">
            <a:spLocks noGrp="1"/>
          </p:cNvSpPr>
          <p:nvPr>
            <p:ph type="title"/>
          </p:nvPr>
        </p:nvSpPr>
        <p:spPr>
          <a:xfrm>
            <a:off x="628650" y="871824"/>
            <a:ext cx="7886700" cy="367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None/>
            </a:pPr>
            <a:r>
              <a:rPr lang="en-US"/>
              <a:t>Snail Simulation: Part 1</a:t>
            </a:r>
            <a:endParaRPr/>
          </a:p>
        </p:txBody>
      </p:sp>
      <p:graphicFrame>
        <p:nvGraphicFramePr>
          <p:cNvPr id="330" name="Google Shape;330;p38"/>
          <p:cNvGraphicFramePr/>
          <p:nvPr/>
        </p:nvGraphicFramePr>
        <p:xfrm>
          <a:off x="699796" y="1996751"/>
          <a:ext cx="3000000" cy="3000000"/>
        </p:xfrm>
        <a:graphic>
          <a:graphicData uri="http://schemas.openxmlformats.org/drawingml/2006/table">
            <a:tbl>
              <a:tblPr firstRow="1" firstCol="1" bandRow="1">
                <a:noFill/>
                <a:tableStyleId>{987000E0-FBC1-48A6-BFC9-FCAB0CE3D912}</a:tableStyleId>
              </a:tblPr>
              <a:tblGrid>
                <a:gridCol w="1216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9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9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0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195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202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9650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Generation</a:t>
                      </a:r>
                      <a:endParaRPr sz="11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Number of Thin-Shelled Snails</a:t>
                      </a:r>
                      <a:endParaRPr sz="11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Number of Thick-Shelled Snails</a:t>
                      </a:r>
                      <a:endParaRPr sz="11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Total number of snails in population</a:t>
                      </a:r>
                      <a:endParaRPr sz="11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Percentage of Thin-Shelled Snails</a:t>
                      </a:r>
                      <a:endParaRPr sz="11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Percentage of Thick-Shelled Snails</a:t>
                      </a:r>
                      <a:endParaRPr sz="11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58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1</a:t>
                      </a:r>
                      <a:endParaRPr sz="11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>
                          <a:solidFill>
                            <a:schemeClr val="accent6"/>
                          </a:solidFill>
                        </a:rPr>
                        <a:t>15 </a:t>
                      </a:r>
                      <a:endParaRPr sz="1400" b="1">
                        <a:solidFill>
                          <a:schemeClr val="accent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>
                          <a:solidFill>
                            <a:schemeClr val="accent6"/>
                          </a:solidFill>
                        </a:rPr>
                        <a:t>5</a:t>
                      </a:r>
                      <a:endParaRPr sz="1400" b="1">
                        <a:solidFill>
                          <a:schemeClr val="accent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>
                          <a:solidFill>
                            <a:schemeClr val="accent6"/>
                          </a:solidFill>
                        </a:rPr>
                        <a:t>20</a:t>
                      </a:r>
                      <a:endParaRPr sz="1400" b="1">
                        <a:solidFill>
                          <a:schemeClr val="accent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>
                          <a:solidFill>
                            <a:schemeClr val="accent6"/>
                          </a:solidFill>
                        </a:rPr>
                        <a:t>75%</a:t>
                      </a:r>
                      <a:endParaRPr sz="1400" b="1">
                        <a:solidFill>
                          <a:schemeClr val="accent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>
                          <a:solidFill>
                            <a:schemeClr val="accent6"/>
                          </a:solidFill>
                        </a:rPr>
                        <a:t>25%</a:t>
                      </a:r>
                      <a:endParaRPr sz="1400" b="1">
                        <a:solidFill>
                          <a:schemeClr val="accent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74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2</a:t>
                      </a:r>
                      <a:endParaRPr sz="11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 </a:t>
                      </a:r>
                      <a:endParaRPr sz="11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 </a:t>
                      </a:r>
                      <a:endParaRPr sz="11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 </a:t>
                      </a:r>
                      <a:endParaRPr sz="11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 </a:t>
                      </a:r>
                      <a:endParaRPr sz="11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 </a:t>
                      </a:r>
                      <a:endParaRPr sz="11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58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3</a:t>
                      </a:r>
                      <a:endParaRPr sz="11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 </a:t>
                      </a:r>
                      <a:endParaRPr sz="11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 </a:t>
                      </a:r>
                      <a:endParaRPr sz="11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 </a:t>
                      </a:r>
                      <a:endParaRPr sz="11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 </a:t>
                      </a:r>
                      <a:endParaRPr sz="11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 </a:t>
                      </a:r>
                      <a:endParaRPr sz="11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58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4</a:t>
                      </a:r>
                      <a:endParaRPr sz="11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 </a:t>
                      </a:r>
                      <a:endParaRPr sz="11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 </a:t>
                      </a:r>
                      <a:endParaRPr sz="11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 </a:t>
                      </a:r>
                      <a:endParaRPr sz="11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 </a:t>
                      </a:r>
                      <a:endParaRPr sz="11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 </a:t>
                      </a:r>
                      <a:endParaRPr sz="11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58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5</a:t>
                      </a:r>
                      <a:endParaRPr sz="11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 </a:t>
                      </a:r>
                      <a:endParaRPr sz="11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 </a:t>
                      </a:r>
                      <a:endParaRPr sz="11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 </a:t>
                      </a:r>
                      <a:endParaRPr sz="11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 </a:t>
                      </a:r>
                      <a:endParaRPr sz="11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 </a:t>
                      </a:r>
                      <a:endParaRPr sz="11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39"/>
          <p:cNvSpPr txBox="1">
            <a:spLocks noGrp="1"/>
          </p:cNvSpPr>
          <p:nvPr>
            <p:ph type="title"/>
          </p:nvPr>
        </p:nvSpPr>
        <p:spPr>
          <a:xfrm>
            <a:off x="628650" y="871824"/>
            <a:ext cx="7886700" cy="367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None/>
            </a:pPr>
            <a:r>
              <a:rPr lang="en-US"/>
              <a:t>Stickleback in Loberg Lake</a:t>
            </a:r>
            <a:endParaRPr/>
          </a:p>
        </p:txBody>
      </p:sp>
      <p:pic>
        <p:nvPicPr>
          <p:cNvPr id="336" name="Google Shape;336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3000" y="1696746"/>
            <a:ext cx="6858000" cy="3949700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p39"/>
          <p:cNvSpPr txBox="1"/>
          <p:nvPr/>
        </p:nvSpPr>
        <p:spPr>
          <a:xfrm>
            <a:off x="1278295" y="1490172"/>
            <a:ext cx="6634064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676"/>
              </a:buClr>
              <a:buSzPts val="1600"/>
              <a:buFont typeface="Open Sans"/>
              <a:buNone/>
            </a:pPr>
            <a:r>
              <a:rPr lang="en-US" sz="1600" b="1" i="0" u="none" strike="noStrike" cap="none">
                <a:solidFill>
                  <a:srgbClr val="273676"/>
                </a:solidFill>
                <a:latin typeface="Open Sans"/>
                <a:ea typeface="Open Sans"/>
                <a:cs typeface="Open Sans"/>
                <a:sym typeface="Open Sans"/>
              </a:rPr>
              <a:t>Percent of Fish in Population Sample with Full and Low Body Armor</a:t>
            </a:r>
            <a:endParaRPr sz="1600" b="0" i="0" u="none" strike="noStrike" cap="none">
              <a:solidFill>
                <a:srgbClr val="27367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40"/>
          <p:cNvSpPr txBox="1">
            <a:spLocks noGrp="1"/>
          </p:cNvSpPr>
          <p:nvPr>
            <p:ph type="title"/>
          </p:nvPr>
        </p:nvSpPr>
        <p:spPr>
          <a:xfrm>
            <a:off x="628650" y="871824"/>
            <a:ext cx="7886700" cy="367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None/>
            </a:pPr>
            <a:r>
              <a:rPr lang="en-US"/>
              <a:t>Snail Simulation: Part 2</a:t>
            </a:r>
            <a:endParaRPr/>
          </a:p>
        </p:txBody>
      </p:sp>
      <p:pic>
        <p:nvPicPr>
          <p:cNvPr id="343" name="Google Shape;343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4442" y="1448907"/>
            <a:ext cx="6774024" cy="49985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41"/>
          <p:cNvSpPr txBox="1">
            <a:spLocks noGrp="1"/>
          </p:cNvSpPr>
          <p:nvPr>
            <p:ph type="title"/>
          </p:nvPr>
        </p:nvSpPr>
        <p:spPr>
          <a:xfrm>
            <a:off x="628650" y="871824"/>
            <a:ext cx="7886700" cy="367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None/>
            </a:pPr>
            <a:r>
              <a:rPr lang="en-US"/>
              <a:t>Snail Simulation: Part 2</a:t>
            </a:r>
            <a:endParaRPr/>
          </a:p>
        </p:txBody>
      </p:sp>
      <p:graphicFrame>
        <p:nvGraphicFramePr>
          <p:cNvPr id="349" name="Google Shape;349;p41"/>
          <p:cNvGraphicFramePr/>
          <p:nvPr/>
        </p:nvGraphicFramePr>
        <p:xfrm>
          <a:off x="927635" y="1433740"/>
          <a:ext cx="3000000" cy="3000000"/>
        </p:xfrm>
        <a:graphic>
          <a:graphicData uri="http://schemas.openxmlformats.org/drawingml/2006/table">
            <a:tbl>
              <a:tblPr firstRow="1" firstCol="1" bandRow="1">
                <a:noFill/>
                <a:tableStyleId>{987000E0-FBC1-48A6-BFC9-FCAB0CE3D912}</a:tableStyleId>
              </a:tblPr>
              <a:tblGrid>
                <a:gridCol w="2615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18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05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rgbClr val="000000"/>
                          </a:solidFill>
                        </a:rPr>
                        <a:t>Cause</a:t>
                      </a:r>
                      <a:endParaRPr sz="10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225" marR="6322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rgbClr val="000000"/>
                          </a:solidFill>
                        </a:rPr>
                        <a:t>Change to the Simulation</a:t>
                      </a:r>
                      <a:endParaRPr sz="10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225" marR="6322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8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</a:rPr>
                        <a:t>Factor 1: More individuals are born than can survive and reproduce.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</a:rPr>
                        <a:t>To eliminate Factor 1 from the population, we need to…</a:t>
                      </a:r>
                      <a:endParaRPr/>
                    </a:p>
                  </a:txBody>
                  <a:tcPr marL="63225" marR="6322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</a:rPr>
                        <a:t> </a:t>
                      </a:r>
                      <a:endParaRPr sz="10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225" marR="6322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9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</a:rPr>
                        <a:t>Factor 2: Individuals within a population inherit traits from their parents. These traits show variation.  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</a:rPr>
                        <a:t>To eliminate Factor 2 from the population, we need to…</a:t>
                      </a:r>
                      <a:endParaRPr/>
                    </a:p>
                  </a:txBody>
                  <a:tcPr marL="63225" marR="6322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</a:rPr>
                        <a:t> </a:t>
                      </a:r>
                      <a:endParaRPr sz="10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225" marR="6322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9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</a:rPr>
                        <a:t>Factor 3: Individuals in a population compete for limited resources (e.g., food, habitat, or mates).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</a:rPr>
                        <a:t>To eliminate Factor 3 from the population, we need to…</a:t>
                      </a:r>
                      <a:endParaRPr/>
                    </a:p>
                  </a:txBody>
                  <a:tcPr marL="63225" marR="6322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</a:rPr>
                        <a:t> </a:t>
                      </a:r>
                      <a:endParaRPr sz="10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225" marR="6322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65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</a:rPr>
                        <a:t>Factor 4: Some offspring inherit variations of traits that help them better survive and reproduce in their environment.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</a:rPr>
                        <a:t>To eliminate Factor 4 from the population, we need to…</a:t>
                      </a:r>
                      <a:endParaRPr/>
                    </a:p>
                  </a:txBody>
                  <a:tcPr marL="63225" marR="6322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</a:rPr>
                        <a:t> </a:t>
                      </a:r>
                      <a:endParaRPr sz="10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225" marR="6322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BSCS Title">
  <a:themeElements>
    <a:clrScheme name="BSCS colors">
      <a:dk1>
        <a:srgbClr val="273676"/>
      </a:dk1>
      <a:lt1>
        <a:srgbClr val="3184B1"/>
      </a:lt1>
      <a:dk2>
        <a:srgbClr val="FAAD6D"/>
      </a:dk2>
      <a:lt2>
        <a:srgbClr val="A5A4A4"/>
      </a:lt2>
      <a:accent1>
        <a:srgbClr val="000000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SCS Body">
  <a:themeElements>
    <a:clrScheme name="BSCS colors">
      <a:dk1>
        <a:srgbClr val="273676"/>
      </a:dk1>
      <a:lt1>
        <a:srgbClr val="3184B1"/>
      </a:lt1>
      <a:dk2>
        <a:srgbClr val="FAAD6D"/>
      </a:dk2>
      <a:lt2>
        <a:srgbClr val="A5A4A4"/>
      </a:lt2>
      <a:accent1>
        <a:srgbClr val="DFE5ED"/>
      </a:accent1>
      <a:accent2>
        <a:srgbClr val="FDF3E7"/>
      </a:accent2>
      <a:accent3>
        <a:srgbClr val="5E3C7C"/>
      </a:accent3>
      <a:accent4>
        <a:srgbClr val="119762"/>
      </a:accent4>
      <a:accent5>
        <a:srgbClr val="AE2526"/>
      </a:accent5>
      <a:accent6>
        <a:srgbClr val="4C4C4C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605</Words>
  <Application>Microsoft Office PowerPoint</Application>
  <PresentationFormat>On-screen Show (4:3)</PresentationFormat>
  <Paragraphs>121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Open Sans Light</vt:lpstr>
      <vt:lpstr>Arial</vt:lpstr>
      <vt:lpstr>Calibri</vt:lpstr>
      <vt:lpstr>Open Sans</vt:lpstr>
      <vt:lpstr>BSCS Title</vt:lpstr>
      <vt:lpstr>BSCS Body</vt:lpstr>
      <vt:lpstr>Custom Design</vt:lpstr>
      <vt:lpstr> A Study of Changes in Populations</vt:lpstr>
      <vt:lpstr>Unit Central Question</vt:lpstr>
      <vt:lpstr>Lesson 4 Focus Question</vt:lpstr>
      <vt:lpstr>Making Links: Stickleback and Snails!</vt:lpstr>
      <vt:lpstr>Making Links: Models and the Natural World</vt:lpstr>
      <vt:lpstr>Snail Simulation: Part 1</vt:lpstr>
      <vt:lpstr>Stickleback in Loberg Lake</vt:lpstr>
      <vt:lpstr>Snail Simulation: Part 2</vt:lpstr>
      <vt:lpstr>Snail Simulation: Part 2</vt:lpstr>
      <vt:lpstr>Snail Simulation: Part 2</vt:lpstr>
      <vt:lpstr>Four Factors of Natural Selection</vt:lpstr>
      <vt:lpstr>Four Factors of Natural Selection</vt:lpstr>
      <vt:lpstr>Lesson 4 Focus Question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Study of Changes in Populations</dc:title>
  <dc:creator>Jody Bintz</dc:creator>
  <cp:lastModifiedBy>Ashley Whitaker</cp:lastModifiedBy>
  <cp:revision>5</cp:revision>
  <dcterms:created xsi:type="dcterms:W3CDTF">2019-06-25T13:27:10Z</dcterms:created>
  <dcterms:modified xsi:type="dcterms:W3CDTF">2023-09-12T17:10:00Z</dcterms:modified>
</cp:coreProperties>
</file>