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84" r:id="rId3"/>
    <p:sldId id="269" r:id="rId4"/>
    <p:sldId id="261" r:id="rId5"/>
    <p:sldId id="270" r:id="rId6"/>
    <p:sldId id="271" r:id="rId7"/>
    <p:sldId id="273" r:id="rId8"/>
    <p:sldId id="274" r:id="rId9"/>
    <p:sldId id="27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3" autoAdjust="0"/>
    <p:restoredTop sz="90952" autoAdjust="0"/>
  </p:normalViewPr>
  <p:slideViewPr>
    <p:cSldViewPr snapToGrid="0" showGuides="1">
      <p:cViewPr varScale="1">
        <p:scale>
          <a:sx n="71" d="100"/>
          <a:sy n="71" d="100"/>
        </p:scale>
        <p:origin x="154" y="5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5DB4A-876A-430E-8CE7-A4E3BE5A4B46}" type="datetimeFigureOut">
              <a:rPr lang="en-US" smtClean="0"/>
              <a:t>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8B279-CFEB-4C2F-A5FB-91FDCA6609A3}" type="slidenum">
              <a:rPr lang="en-US" smtClean="0"/>
              <a:t>‹#›</a:t>
            </a:fld>
            <a:endParaRPr lang="en-US"/>
          </a:p>
        </p:txBody>
      </p:sp>
    </p:spTree>
    <p:extLst>
      <p:ext uri="{BB962C8B-B14F-4D97-AF65-F5344CB8AC3E}">
        <p14:creationId xmlns:p14="http://schemas.microsoft.com/office/powerpoint/2010/main" val="744763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Introduce Central Question: Why do individuals of the same species all look different? What causes the variations we see in individuals?</a:t>
            </a:r>
            <a:endParaRPr lang="en-US" b="1" dirty="0">
              <a:effectLst/>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Introduce the central question for the unit and ask participants to respond to the question in their workbooks, leaving space so that they can modify their response as needed.</a:t>
            </a:r>
          </a:p>
          <a:p>
            <a:pPr rtl="0" fontAlgn="base"/>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Ask participants to share their ideas with the entire group. Use </a:t>
            </a:r>
            <a:r>
              <a:rPr lang="en-US" sz="1200" b="0" i="0" u="none" strike="noStrike" kern="1200" dirty="0" err="1">
                <a:solidFill>
                  <a:schemeClr val="tx1"/>
                </a:solidFill>
                <a:effectLst/>
                <a:latin typeface="+mn-lt"/>
                <a:ea typeface="+mn-ea"/>
                <a:cs typeface="+mn-cs"/>
              </a:rPr>
              <a:t>STeLLA</a:t>
            </a:r>
            <a:r>
              <a:rPr lang="en-US" sz="1200" b="0" i="0" u="none" strike="noStrike" kern="1200" dirty="0">
                <a:solidFill>
                  <a:schemeClr val="tx1"/>
                </a:solidFill>
                <a:effectLst/>
                <a:latin typeface="+mn-lt"/>
                <a:ea typeface="+mn-ea"/>
                <a:cs typeface="+mn-cs"/>
              </a:rPr>
              <a:t> Strategy 1: Ask questions to elicit student ideas and predictions to get a variety of ideas out. Probe ideas when needed.</a:t>
            </a:r>
            <a:endParaRPr lang="en-US" dirty="0">
              <a:effectLst/>
            </a:endParaRPr>
          </a:p>
        </p:txBody>
      </p:sp>
      <p:sp>
        <p:nvSpPr>
          <p:cNvPr id="4" name="Slide Number Placeholder 3"/>
          <p:cNvSpPr>
            <a:spLocks noGrp="1"/>
          </p:cNvSpPr>
          <p:nvPr>
            <p:ph type="sldNum" sz="quarter" idx="10"/>
          </p:nvPr>
        </p:nvSpPr>
        <p:spPr/>
        <p:txBody>
          <a:bodyPr/>
          <a:lstStyle/>
          <a:p>
            <a:fld id="{50312467-8523-4228-8E6E-E379319368F3}" type="slidenum">
              <a:rPr lang="en-US" smtClean="0"/>
              <a:t>2</a:t>
            </a:fld>
            <a:endParaRPr lang="en-US"/>
          </a:p>
        </p:txBody>
      </p:sp>
    </p:spTree>
    <p:extLst>
      <p:ext uri="{BB962C8B-B14F-4D97-AF65-F5344CB8AC3E}">
        <p14:creationId xmlns:p14="http://schemas.microsoft.com/office/powerpoint/2010/main" val="67658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BSCS focus: Elicit and Probe</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Introduce Lesson Focus Question:</a:t>
            </a:r>
            <a:endParaRPr lang="en-US" dirty="0">
              <a:effectLst/>
            </a:endParaRPr>
          </a:p>
          <a:p>
            <a:pPr rtl="0" fontAlgn="base"/>
            <a:r>
              <a:rPr lang="en-US" sz="1200" b="0" i="0" u="none" strike="noStrike" kern="1200" dirty="0">
                <a:solidFill>
                  <a:schemeClr val="tx1"/>
                </a:solidFill>
                <a:effectLst/>
                <a:latin typeface="+mn-lt"/>
                <a:ea typeface="+mn-ea"/>
                <a:cs typeface="+mn-cs"/>
              </a:rPr>
              <a:t>Let participants know that in today’s lesson they will focus on why individuals can have different versions of the same trait, such as fur color.</a:t>
            </a:r>
          </a:p>
          <a:p>
            <a:pPr rtl="0" fontAlgn="base"/>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Introduce the focus question, “</a:t>
            </a:r>
            <a:r>
              <a:rPr lang="en-US" sz="1200" b="0" i="1" u="none" strike="noStrike" kern="1200" dirty="0">
                <a:solidFill>
                  <a:schemeClr val="tx1"/>
                </a:solidFill>
                <a:effectLst/>
                <a:latin typeface="+mn-lt"/>
                <a:ea typeface="+mn-ea"/>
                <a:cs typeface="+mn-cs"/>
              </a:rPr>
              <a:t>What might cause individuals to have versions of a trait that  are different from others in the same species?</a:t>
            </a:r>
            <a:r>
              <a:rPr lang="en-US" sz="1200" b="0" i="0" u="none" strike="noStrike" kern="1200" dirty="0">
                <a:solidFill>
                  <a:schemeClr val="tx1"/>
                </a:solidFill>
                <a:effectLst/>
                <a:latin typeface="+mn-lt"/>
                <a:ea typeface="+mn-ea"/>
                <a:cs typeface="+mn-cs"/>
              </a:rPr>
              <a:t>” </a:t>
            </a:r>
            <a:endParaRPr lang="en-US" dirty="0">
              <a:effectLst/>
            </a:endParaRPr>
          </a:p>
          <a:p>
            <a:pPr rtl="0" fontAlgn="base"/>
            <a:r>
              <a:rPr lang="en-US" sz="1200" b="0" i="0" u="none" strike="noStrike" kern="1200" dirty="0">
                <a:solidFill>
                  <a:schemeClr val="tx1"/>
                </a:solidFill>
                <a:effectLst/>
                <a:latin typeface="+mn-lt"/>
                <a:ea typeface="+mn-ea"/>
                <a:cs typeface="+mn-cs"/>
              </a:rPr>
              <a:t>Ask participants to respond to the question in their workbooks, remind them to leave space so that they can modify their response as they learn more information.</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Have participants share their ideas with the entire group. Use </a:t>
            </a:r>
            <a:r>
              <a:rPr lang="en-US" sz="1200" b="0" i="0" u="none" strike="noStrike" kern="1200" dirty="0" err="1">
                <a:solidFill>
                  <a:schemeClr val="tx1"/>
                </a:solidFill>
                <a:effectLst/>
                <a:latin typeface="+mn-lt"/>
                <a:ea typeface="+mn-ea"/>
                <a:cs typeface="+mn-cs"/>
              </a:rPr>
              <a:t>STeLLA</a:t>
            </a:r>
            <a:r>
              <a:rPr lang="en-US" sz="1200" b="0" i="0" u="none" strike="noStrike" kern="1200" dirty="0">
                <a:solidFill>
                  <a:schemeClr val="tx1"/>
                </a:solidFill>
                <a:effectLst/>
                <a:latin typeface="+mn-lt"/>
                <a:ea typeface="+mn-ea"/>
                <a:cs typeface="+mn-cs"/>
              </a:rPr>
              <a:t> Strategy 1: Ask questions to elicit student ideas and predictions to get a variety of ideas out. Probe ideas as needed. </a:t>
            </a:r>
          </a:p>
          <a:p>
            <a:endParaRPr lang="en-US" dirty="0"/>
          </a:p>
          <a:p>
            <a:pPr rtl="0"/>
            <a:r>
              <a:rPr lang="en-US" sz="1200" b="0" i="0" u="none" strike="noStrike" kern="1200" dirty="0">
                <a:solidFill>
                  <a:schemeClr val="tx1"/>
                </a:solidFill>
                <a:effectLst/>
                <a:latin typeface="+mn-lt"/>
                <a:ea typeface="+mn-ea"/>
                <a:cs typeface="+mn-cs"/>
              </a:rPr>
              <a:t>Setup for the Activity: Case Studies Jigsaw</a:t>
            </a:r>
            <a:endParaRPr lang="en-US" dirty="0">
              <a:effectLst/>
            </a:endParaRPr>
          </a:p>
          <a:p>
            <a:pPr rtl="0" fontAlgn="base"/>
            <a:r>
              <a:rPr lang="en-US" sz="1200" b="0" i="0" u="none" strike="noStrike" kern="1200" dirty="0">
                <a:solidFill>
                  <a:schemeClr val="tx1"/>
                </a:solidFill>
                <a:effectLst/>
                <a:latin typeface="+mn-lt"/>
                <a:ea typeface="+mn-ea"/>
                <a:cs typeface="+mn-cs"/>
              </a:rPr>
              <a:t>Assign participants to home groups of 3 people. Have them number off in their groups, 1-3.</a:t>
            </a:r>
          </a:p>
          <a:p>
            <a:endParaRPr lang="en-US" dirty="0"/>
          </a:p>
        </p:txBody>
      </p:sp>
      <p:sp>
        <p:nvSpPr>
          <p:cNvPr id="4" name="Slide Number Placeholder 3"/>
          <p:cNvSpPr>
            <a:spLocks noGrp="1"/>
          </p:cNvSpPr>
          <p:nvPr>
            <p:ph type="sldNum" sz="quarter" idx="10"/>
          </p:nvPr>
        </p:nvSpPr>
        <p:spPr/>
        <p:txBody>
          <a:bodyPr/>
          <a:lstStyle/>
          <a:p>
            <a:fld id="{50312467-8523-4228-8E6E-E379319368F3}" type="slidenum">
              <a:rPr lang="en-US" smtClean="0"/>
              <a:t>3</a:t>
            </a:fld>
            <a:endParaRPr lang="en-US"/>
          </a:p>
        </p:txBody>
      </p:sp>
    </p:spTree>
    <p:extLst>
      <p:ext uri="{BB962C8B-B14F-4D97-AF65-F5344CB8AC3E}">
        <p14:creationId xmlns:p14="http://schemas.microsoft.com/office/powerpoint/2010/main" val="275748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Distribute Variation in Organisms Handout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Allow quiet time for participants to read their case study. Remind them that they should take notes on anything that will help them answer the focus question. </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Have participants move into expert groups. For the number of teachers we have, we will probably have two groups for each of the three case studies.  Have the participants discuss what they read and what their ideas are about their case.  As participants discuss their ideas, use </a:t>
            </a:r>
            <a:r>
              <a:rPr lang="en-US" sz="1200" b="0" i="0" u="none" strike="noStrike" kern="1200" dirty="0" err="1">
                <a:solidFill>
                  <a:schemeClr val="tx1"/>
                </a:solidFill>
                <a:effectLst/>
                <a:latin typeface="+mn-lt"/>
                <a:ea typeface="+mn-ea"/>
                <a:cs typeface="+mn-cs"/>
              </a:rPr>
              <a:t>STeLLA</a:t>
            </a:r>
            <a:r>
              <a:rPr lang="en-US" sz="1200" b="0" i="0" u="none" strike="noStrike" kern="1200" dirty="0">
                <a:solidFill>
                  <a:schemeClr val="tx1"/>
                </a:solidFill>
                <a:effectLst/>
                <a:latin typeface="+mn-lt"/>
                <a:ea typeface="+mn-ea"/>
                <a:cs typeface="+mn-cs"/>
              </a:rPr>
              <a:t> Strategy 2, Ask questions to probe student ideas and predictions, to learn more about student prior knowledge and misconceptions. Ask them to make any notes or revise their ideas to the focus question as they talk.</a:t>
            </a:r>
            <a:endParaRPr lang="en-US" dirty="0">
              <a:effectLst/>
            </a:endParaRP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312467-8523-4228-8E6E-E379319368F3}" type="slidenum">
              <a:rPr lang="en-US" smtClean="0"/>
              <a:t>4</a:t>
            </a:fld>
            <a:endParaRPr lang="en-US"/>
          </a:p>
        </p:txBody>
      </p:sp>
    </p:spTree>
    <p:extLst>
      <p:ext uri="{BB962C8B-B14F-4D97-AF65-F5344CB8AC3E}">
        <p14:creationId xmlns:p14="http://schemas.microsoft.com/office/powerpoint/2010/main" val="392088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Participants </a:t>
            </a:r>
            <a:r>
              <a:rPr lang="en-US" sz="1200" b="0" i="0" u="none" strike="noStrike" kern="1200" dirty="0">
                <a:solidFill>
                  <a:schemeClr val="tx1"/>
                </a:solidFill>
                <a:effectLst/>
                <a:latin typeface="+mn-lt"/>
                <a:ea typeface="+mn-ea"/>
                <a:cs typeface="+mn-cs"/>
              </a:rPr>
              <a:t>should return to their home groups. Remind them that in a jigsaw they really get a chance to learn about all cases and that we will revisit them over the course of the lessons. Have participants share their case study and the experts group’s ideas about how the variation in organisms happens. Remind participants to take notes about the other case studies and ideas.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r>
              <a:rPr lang="en-US" sz="1200" b="0" i="0" u="none" strike="noStrike" kern="1200" dirty="0">
                <a:solidFill>
                  <a:schemeClr val="tx1"/>
                </a:solidFill>
                <a:effectLst/>
                <a:latin typeface="+mn-lt"/>
                <a:ea typeface="+mn-ea"/>
                <a:cs typeface="+mn-cs"/>
              </a:rPr>
              <a:t>Ask them to discuss the similarities and differences between their ideas about the focus question. Have them create a two-column table like the one shown to keep track of their ideas. </a:t>
            </a:r>
            <a:endParaRPr lang="en-US" dirty="0"/>
          </a:p>
        </p:txBody>
      </p:sp>
      <p:sp>
        <p:nvSpPr>
          <p:cNvPr id="4" name="Slide Number Placeholder 3"/>
          <p:cNvSpPr>
            <a:spLocks noGrp="1"/>
          </p:cNvSpPr>
          <p:nvPr>
            <p:ph type="sldNum" sz="quarter" idx="10"/>
          </p:nvPr>
        </p:nvSpPr>
        <p:spPr/>
        <p:txBody>
          <a:bodyPr/>
          <a:lstStyle/>
          <a:p>
            <a:fld id="{50312467-8523-4228-8E6E-E379319368F3}" type="slidenum">
              <a:rPr lang="en-US" smtClean="0"/>
              <a:t>5</a:t>
            </a:fld>
            <a:endParaRPr lang="en-US"/>
          </a:p>
        </p:txBody>
      </p:sp>
    </p:spTree>
    <p:extLst>
      <p:ext uri="{BB962C8B-B14F-4D97-AF65-F5344CB8AC3E}">
        <p14:creationId xmlns:p14="http://schemas.microsoft.com/office/powerpoint/2010/main" val="19068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Individually, write a paragraph with your </a:t>
            </a:r>
            <a:r>
              <a:rPr lang="en-US" sz="1200" b="0" i="0" u="sng" strike="noStrike" kern="1200" dirty="0">
                <a:solidFill>
                  <a:schemeClr val="tx1"/>
                </a:solidFill>
                <a:effectLst/>
                <a:latin typeface="+mn-lt"/>
                <a:ea typeface="+mn-ea"/>
                <a:cs typeface="+mn-cs"/>
              </a:rPr>
              <a:t>best ideas </a:t>
            </a:r>
            <a:r>
              <a:rPr lang="en-US" sz="1200" b="0" i="0" u="none" strike="noStrike" kern="1200" dirty="0">
                <a:solidFill>
                  <a:schemeClr val="tx1"/>
                </a:solidFill>
                <a:effectLst/>
                <a:latin typeface="+mn-lt"/>
                <a:ea typeface="+mn-ea"/>
                <a:cs typeface="+mn-cs"/>
              </a:rPr>
              <a:t>for why some individuals have traits that are different from other individuals of the same species. Include a drawing to support your explanation.</a:t>
            </a:r>
            <a:endParaRPr lang="en-US" dirty="0"/>
          </a:p>
        </p:txBody>
      </p:sp>
      <p:sp>
        <p:nvSpPr>
          <p:cNvPr id="4" name="Slide Number Placeholder 3"/>
          <p:cNvSpPr>
            <a:spLocks noGrp="1"/>
          </p:cNvSpPr>
          <p:nvPr>
            <p:ph type="sldNum" sz="quarter" idx="10"/>
          </p:nvPr>
        </p:nvSpPr>
        <p:spPr/>
        <p:txBody>
          <a:bodyPr/>
          <a:lstStyle/>
          <a:p>
            <a:fld id="{50312467-8523-4228-8E6E-E379319368F3}" type="slidenum">
              <a:rPr lang="en-US" smtClean="0"/>
              <a:t>6</a:t>
            </a:fld>
            <a:endParaRPr lang="en-US"/>
          </a:p>
        </p:txBody>
      </p:sp>
    </p:spTree>
    <p:extLst>
      <p:ext uri="{BB962C8B-B14F-4D97-AF65-F5344CB8AC3E}">
        <p14:creationId xmlns:p14="http://schemas.microsoft.com/office/powerpoint/2010/main" val="140079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Distribute Explanations for Variation Handout</a:t>
            </a:r>
          </a:p>
          <a:p>
            <a:endParaRPr lang="en-US" b="1" dirty="0"/>
          </a:p>
          <a:p>
            <a:r>
              <a:rPr lang="en-US" sz="1200" b="0" i="0" u="none" strike="noStrike" kern="1200" dirty="0">
                <a:solidFill>
                  <a:schemeClr val="tx1"/>
                </a:solidFill>
                <a:effectLst/>
                <a:latin typeface="+mn-lt"/>
                <a:ea typeface="+mn-ea"/>
                <a:cs typeface="+mn-cs"/>
              </a:rPr>
              <a:t>Have participants read the Explanations for Variations handout to see some ideas that might describe how organisms are so varied. Ask participants to think about which explanation is most similar to their ideas.</a:t>
            </a:r>
            <a:endParaRPr lang="en-US" b="0" dirty="0"/>
          </a:p>
        </p:txBody>
      </p:sp>
      <p:sp>
        <p:nvSpPr>
          <p:cNvPr id="4" name="Slide Number Placeholder 3"/>
          <p:cNvSpPr>
            <a:spLocks noGrp="1"/>
          </p:cNvSpPr>
          <p:nvPr>
            <p:ph type="sldNum" sz="quarter" idx="10"/>
          </p:nvPr>
        </p:nvSpPr>
        <p:spPr/>
        <p:txBody>
          <a:bodyPr/>
          <a:lstStyle/>
          <a:p>
            <a:fld id="{50312467-8523-4228-8E6E-E379319368F3}" type="slidenum">
              <a:rPr lang="en-US" smtClean="0"/>
              <a:t>7</a:t>
            </a:fld>
            <a:endParaRPr lang="en-US"/>
          </a:p>
        </p:txBody>
      </p:sp>
    </p:spTree>
    <p:extLst>
      <p:ext uri="{BB962C8B-B14F-4D97-AF65-F5344CB8AC3E}">
        <p14:creationId xmlns:p14="http://schemas.microsoft.com/office/powerpoint/2010/main" val="2708995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number each of the sentences in the paragraph they wrote and draw a table like the one shown here. Then have them write the number of each sentence in one of the boxes.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Summarize</a:t>
            </a:r>
            <a:endParaRPr lang="en-US" dirty="0">
              <a:effectLst/>
            </a:endParaRPr>
          </a:p>
          <a:p>
            <a:r>
              <a:rPr lang="en-US" dirty="0"/>
              <a:t>Ask them, based on how many numbers are in each box, which idea they seem to agree with most. If they have a lot of numbers in the none/do not know box, they should explain why their ideas are different. Have them discuss with their group. Share out some key ideas. </a:t>
            </a:r>
            <a:r>
              <a:rPr lang="en-US" sz="1200" b="0" i="0" u="none" strike="noStrike" kern="1200" dirty="0">
                <a:solidFill>
                  <a:schemeClr val="tx1"/>
                </a:solidFill>
                <a:effectLst/>
                <a:latin typeface="+mn-lt"/>
                <a:ea typeface="+mn-ea"/>
                <a:cs typeface="+mn-cs"/>
              </a:rPr>
              <a:t>Ask elicit and probe questions to uncover student thinking.</a:t>
            </a:r>
            <a:endParaRPr lang="en-US" dirty="0">
              <a:effectLst/>
            </a:endParaRPr>
          </a:p>
          <a:p>
            <a:pPr rtl="0"/>
            <a:r>
              <a:rPr lang="en-US" dirty="0">
                <a:effectLst/>
              </a:rPr>
              <a:t> </a:t>
            </a:r>
          </a:p>
          <a:p>
            <a:pPr rtl="0"/>
            <a:r>
              <a:rPr lang="en-US" sz="1200" b="0" i="0" u="none" strike="noStrike" kern="1200" dirty="0">
                <a:solidFill>
                  <a:schemeClr val="tx1"/>
                </a:solidFill>
                <a:effectLst/>
                <a:latin typeface="+mn-lt"/>
                <a:ea typeface="+mn-ea"/>
                <a:cs typeface="+mn-cs"/>
              </a:rPr>
              <a:t>Link to Next Lesson</a:t>
            </a:r>
            <a:endParaRPr lang="en-US" dirty="0">
              <a:effectLst/>
            </a:endParaRPr>
          </a:p>
          <a:p>
            <a:pPr rtl="0" fontAlgn="base"/>
            <a:r>
              <a:rPr lang="en-US" sz="1200" b="0" i="0" u="none" strike="noStrike" kern="1200" dirty="0">
                <a:solidFill>
                  <a:schemeClr val="tx1"/>
                </a:solidFill>
                <a:effectLst/>
                <a:latin typeface="+mn-lt"/>
                <a:ea typeface="+mn-ea"/>
                <a:cs typeface="+mn-cs"/>
              </a:rPr>
              <a:t>Remind participants that today they examined possible explanations for the variations that exist between individuals of the same species.</a:t>
            </a:r>
          </a:p>
          <a:p>
            <a:pPr rtl="0" fontAlgn="base"/>
            <a:r>
              <a:rPr lang="en-US" sz="1200" b="0" i="0" u="none" strike="noStrike" kern="1200" dirty="0">
                <a:solidFill>
                  <a:schemeClr val="tx1"/>
                </a:solidFill>
                <a:effectLst/>
                <a:latin typeface="+mn-lt"/>
                <a:ea typeface="+mn-ea"/>
                <a:cs typeface="+mn-cs"/>
              </a:rPr>
              <a:t>Share that in the next lesson, they will explore the source of the variations they observed in this lesson.</a:t>
            </a:r>
          </a:p>
          <a:p>
            <a:endParaRPr lang="en-US" dirty="0"/>
          </a:p>
        </p:txBody>
      </p:sp>
      <p:sp>
        <p:nvSpPr>
          <p:cNvPr id="4" name="Slide Number Placeholder 3"/>
          <p:cNvSpPr>
            <a:spLocks noGrp="1"/>
          </p:cNvSpPr>
          <p:nvPr>
            <p:ph type="sldNum" sz="quarter" idx="10"/>
          </p:nvPr>
        </p:nvSpPr>
        <p:spPr/>
        <p:txBody>
          <a:bodyPr/>
          <a:lstStyle/>
          <a:p>
            <a:fld id="{50312467-8523-4228-8E6E-E379319368F3}" type="slidenum">
              <a:rPr lang="en-US" smtClean="0"/>
              <a:t>8</a:t>
            </a:fld>
            <a:endParaRPr lang="en-US"/>
          </a:p>
        </p:txBody>
      </p:sp>
    </p:spTree>
    <p:extLst>
      <p:ext uri="{BB962C8B-B14F-4D97-AF65-F5344CB8AC3E}">
        <p14:creationId xmlns:p14="http://schemas.microsoft.com/office/powerpoint/2010/main" val="401956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2389730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354479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412741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hasCustomPrompt="1"/>
          </p:nvPr>
        </p:nvSpPr>
        <p:spPr>
          <a:xfrm>
            <a:off x="687938" y="2415098"/>
            <a:ext cx="7770263" cy="441693"/>
          </a:xfrm>
          <a:prstGeom prst="rect">
            <a:avLst/>
          </a:prstGeom>
        </p:spPr>
        <p:txBody>
          <a:bodyPr anchor="b"/>
          <a:lstStyle>
            <a:lvl1pPr algn="l">
              <a:defRPr sz="4000" b="1">
                <a:latin typeface="Myriad Pro" panose="020B0503030403020204" pitchFamily="34" charset="0"/>
              </a:defRPr>
            </a:lvl1pPr>
          </a:lstStyle>
          <a:p>
            <a:r>
              <a:rPr lang="en-US" dirty="0"/>
              <a:t>Click to edit Main titles</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87938" y="3359595"/>
            <a:ext cx="7757445" cy="206690"/>
          </a:xfrm>
          <a:prstGeom prst="rect">
            <a:avLst/>
          </a:prstGeom>
        </p:spPr>
        <p:txBody>
          <a:bodyPr anchor="ctr"/>
          <a:lstStyle>
            <a:lvl1pPr marL="0" indent="0">
              <a:buNone/>
              <a:defRPr sz="1600">
                <a:solidFill>
                  <a:schemeClr val="bg1"/>
                </a:solidFill>
                <a:latin typeface="Myriad Pro" panose="020B0503030403020204" pitchFamily="34" charset="0"/>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87938" y="2928966"/>
            <a:ext cx="7770263" cy="258664"/>
          </a:xfrm>
          <a:prstGeom prst="rect">
            <a:avLst/>
          </a:prstGeom>
        </p:spPr>
        <p:txBody>
          <a:bodyPr anchor="ctr"/>
          <a:lstStyle>
            <a:lvl1pPr marL="0" indent="0" algn="l">
              <a:buNone/>
              <a:tabLst>
                <a:tab pos="803275" algn="l"/>
              </a:tabLst>
              <a:defRPr sz="3200">
                <a:solidFill>
                  <a:schemeClr val="tx1"/>
                </a:solidFill>
                <a:latin typeface="Myriad Pro" panose="020B0503030403020204" pitchFamily="34" charset="0"/>
              </a:defRPr>
            </a:lvl1pPr>
            <a:lvl2pPr marL="457200" indent="0">
              <a:buNone/>
              <a:defRPr/>
            </a:lvl2pPr>
          </a:lstStyle>
          <a:p>
            <a:pPr lvl="0"/>
            <a:r>
              <a:rPr lang="en-US" dirty="0"/>
              <a:t>Click to edit sub-title</a:t>
            </a:r>
          </a:p>
        </p:txBody>
      </p:sp>
      <p:sp>
        <p:nvSpPr>
          <p:cNvPr id="8" name="Text Placeholder 14">
            <a:extLst>
              <a:ext uri="{FF2B5EF4-FFF2-40B4-BE49-F238E27FC236}">
                <a16:creationId xmlns:a16="http://schemas.microsoft.com/office/drawing/2014/main" id="{7F644EFF-A89B-4515-901A-8B9522A93470}"/>
              </a:ext>
            </a:extLst>
          </p:cNvPr>
          <p:cNvSpPr>
            <a:spLocks noGrp="1"/>
          </p:cNvSpPr>
          <p:nvPr>
            <p:ph type="body" sz="quarter" idx="13" hasCustomPrompt="1"/>
          </p:nvPr>
        </p:nvSpPr>
        <p:spPr>
          <a:xfrm>
            <a:off x="687937" y="3672500"/>
            <a:ext cx="3884063" cy="2104454"/>
          </a:xfrm>
          <a:prstGeom prst="rect">
            <a:avLst/>
          </a:prstGeom>
        </p:spPr>
        <p:txBody>
          <a:bodyPr anchor="t"/>
          <a:lstStyle>
            <a:lvl1pPr marL="0" indent="0">
              <a:buNone/>
              <a:defRPr sz="1400">
                <a:solidFill>
                  <a:schemeClr val="bg1"/>
                </a:solidFill>
                <a:latin typeface="Myriad Pro" panose="020B0503030403020204" pitchFamily="34" charset="0"/>
              </a:defRPr>
            </a:lvl1pPr>
          </a:lstStyle>
          <a:p>
            <a:pPr lvl="0"/>
            <a:r>
              <a:rPr lang="en-US" dirty="0"/>
              <a:t>Presenter Names &amp; Affiliations</a:t>
            </a:r>
          </a:p>
        </p:txBody>
      </p:sp>
      <p:sp>
        <p:nvSpPr>
          <p:cNvPr id="9" name="Text Placeholder 7">
            <a:extLst>
              <a:ext uri="{FF2B5EF4-FFF2-40B4-BE49-F238E27FC236}">
                <a16:creationId xmlns:a16="http://schemas.microsoft.com/office/drawing/2014/main" id="{8AA137D8-CF95-49A1-B940-75382B926FD2}"/>
              </a:ext>
            </a:extLst>
          </p:cNvPr>
          <p:cNvSpPr txBox="1">
            <a:spLocks/>
          </p:cNvSpPr>
          <p:nvPr userDrawn="1"/>
        </p:nvSpPr>
        <p:spPr>
          <a:xfrm>
            <a:off x="0" y="1097308"/>
            <a:ext cx="9144000" cy="540247"/>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1300" kern="1200">
                <a:solidFill>
                  <a:schemeClr val="bg1"/>
                </a:solidFill>
                <a:latin typeface="Myriad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srgbClr val="3184B1"/>
                </a:solidFill>
                <a:effectLst/>
                <a:uLnTx/>
                <a:uFillTx/>
                <a:latin typeface="Myriad Pro" panose="020B0503030403020204" pitchFamily="34" charset="0"/>
                <a:ea typeface="+mn-ea"/>
                <a:cs typeface="+mn-cs"/>
              </a:rPr>
              <a:t>Transforming Science Education Through Research-Driven Innovation</a:t>
            </a:r>
          </a:p>
        </p:txBody>
      </p:sp>
      <p:cxnSp>
        <p:nvCxnSpPr>
          <p:cNvPr id="10" name="Straight Connector 9">
            <a:extLst>
              <a:ext uri="{FF2B5EF4-FFF2-40B4-BE49-F238E27FC236}">
                <a16:creationId xmlns:a16="http://schemas.microsoft.com/office/drawing/2014/main" id="{390A2DAF-CC93-4062-B023-F9F12D3CD9DF}"/>
              </a:ext>
            </a:extLst>
          </p:cNvPr>
          <p:cNvCxnSpPr/>
          <p:nvPr userDrawn="1"/>
        </p:nvCxnSpPr>
        <p:spPr>
          <a:xfrm>
            <a:off x="685800" y="1110950"/>
            <a:ext cx="777240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12A57F-8065-4B67-B6E9-DA90F8D4F9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0244" y="540249"/>
            <a:ext cx="1643511" cy="453471"/>
          </a:xfrm>
          <a:prstGeom prst="rect">
            <a:avLst/>
          </a:prstGeom>
        </p:spPr>
      </p:pic>
    </p:spTree>
    <p:extLst>
      <p:ext uri="{BB962C8B-B14F-4D97-AF65-F5344CB8AC3E}">
        <p14:creationId xmlns:p14="http://schemas.microsoft.com/office/powerpoint/2010/main" val="1902239417"/>
      </p:ext>
    </p:extLst>
  </p:cSld>
  <p:clrMapOvr>
    <a:masterClrMapping/>
  </p:clrMapOvr>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332467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FFD58B-9BA7-4977-ABCD-C69BDB5B8D11}"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135138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FFD58B-9BA7-4977-ABCD-C69BDB5B8D11}"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406915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697056"/>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FFD58B-9BA7-4977-ABCD-C69BDB5B8D11}" type="datetimeFigureOut">
              <a:rPr lang="en-US" smtClean="0"/>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44596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FFD58B-9BA7-4977-ABCD-C69BDB5B8D11}" type="datetimeFigureOut">
              <a:rPr lang="en-US" smtClean="0"/>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329004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FD58B-9BA7-4977-ABCD-C69BDB5B8D11}" type="datetimeFigureOut">
              <a:rPr lang="en-US" smtClean="0"/>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190130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FFD58B-9BA7-4977-ABCD-C69BDB5B8D11}"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791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FFD58B-9BA7-4977-ABCD-C69BDB5B8D11}"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366830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file:///C:\Program%20Files%20(x86)\Karen's%20Time%20Cop\PTTimeCop.exe"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7BB782-0A45-489A-8D1C-5804B459066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31"/>
            <a:ext cx="9185564" cy="6890039"/>
          </a:xfrm>
          <a:prstGeom prst="rect">
            <a:avLst/>
          </a:prstGeom>
        </p:spPr>
      </p:pic>
      <p:pic>
        <p:nvPicPr>
          <p:cNvPr id="9" name="Picture 8">
            <a:extLst>
              <a:ext uri="{FF2B5EF4-FFF2-40B4-BE49-F238E27FC236}">
                <a16:creationId xmlns:a16="http://schemas.microsoft.com/office/drawing/2014/main" id="{FB1103F9-31B4-4CCF-8384-1E68C9E2335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12700" y="6185910"/>
            <a:ext cx="1308588" cy="361060"/>
          </a:xfrm>
          <a:prstGeom prst="rect">
            <a:avLst/>
          </a:prstGeom>
        </p:spPr>
      </p:pic>
      <p:sp>
        <p:nvSpPr>
          <p:cNvPr id="2" name="Title Placeholder 1"/>
          <p:cNvSpPr>
            <a:spLocks noGrp="1"/>
          </p:cNvSpPr>
          <p:nvPr>
            <p:ph type="title"/>
          </p:nvPr>
        </p:nvSpPr>
        <p:spPr>
          <a:xfrm>
            <a:off x="628650" y="365127"/>
            <a:ext cx="7886700" cy="74785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FD58B-9BA7-4977-ABCD-C69BDB5B8D11}" type="datetimeFigureOut">
              <a:rPr lang="en-US" smtClean="0"/>
              <a:t>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63670-91CB-4325-8070-1E97CCD3EA5E}" type="slidenum">
              <a:rPr lang="en-US" smtClean="0"/>
              <a:t>‹#›</a:t>
            </a:fld>
            <a:endParaRPr lang="en-US"/>
          </a:p>
        </p:txBody>
      </p:sp>
      <p:grpSp>
        <p:nvGrpSpPr>
          <p:cNvPr id="10" name="Group 9">
            <a:extLst>
              <a:ext uri="{FF2B5EF4-FFF2-40B4-BE49-F238E27FC236}">
                <a16:creationId xmlns:a16="http://schemas.microsoft.com/office/drawing/2014/main" id="{9331198F-F4BB-4533-B8F7-F120D331C213}"/>
              </a:ext>
            </a:extLst>
          </p:cNvPr>
          <p:cNvGrpSpPr>
            <a:grpSpLocks noChangeAspect="1"/>
          </p:cNvGrpSpPr>
          <p:nvPr userDrawn="1"/>
        </p:nvGrpSpPr>
        <p:grpSpPr>
          <a:xfrm>
            <a:off x="65505" y="17281"/>
            <a:ext cx="176035" cy="278605"/>
            <a:chOff x="0" y="0"/>
            <a:chExt cx="1527048" cy="2416035"/>
          </a:xfrm>
        </p:grpSpPr>
        <p:pic>
          <p:nvPicPr>
            <p:cNvPr id="12" name="Picture 11">
              <a:hlinkClick r:id="rId15" action="ppaction://program"/>
              <a:extLst>
                <a:ext uri="{FF2B5EF4-FFF2-40B4-BE49-F238E27FC236}">
                  <a16:creationId xmlns:a16="http://schemas.microsoft.com/office/drawing/2014/main" id="{64A11CC7-CE2E-493E-9718-100C753447DE}"/>
                </a:ext>
              </a:extLst>
            </p:cNvPr>
            <p:cNvPicPr preferRelativeResize="0">
              <a:picLocks noChangeAspect="1"/>
            </p:cNvPicPr>
            <p:nvPr/>
          </p:nvPicPr>
          <p:blipFill rotWithShape="1">
            <a:blip r:embed="rId16" cstate="print">
              <a:extLst>
                <a:ext uri="{28A0092B-C50C-407E-A947-70E740481C1C}">
                  <a14:useLocalDpi xmlns:a14="http://schemas.microsoft.com/office/drawing/2010/main" val="0"/>
                </a:ext>
              </a:extLst>
            </a:blip>
            <a:srcRect l="27988" t="8583" r="26485" b="22380"/>
            <a:stretch/>
          </p:blipFill>
          <p:spPr bwMode="auto">
            <a:xfrm>
              <a:off x="0" y="0"/>
              <a:ext cx="1527048" cy="2315959"/>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9EDD1E84-7117-453F-80F2-C0EEBB716B2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5638" t="86078" r="49586" b="5780"/>
            <a:stretch/>
          </p:blipFill>
          <p:spPr bwMode="auto">
            <a:xfrm>
              <a:off x="162838" y="2204580"/>
              <a:ext cx="1151890" cy="21145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41087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156462"/>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freefoodphotos.com/imagelibrary/cooking/slides/electric_ring_off.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www.publicdomainpictures.net/view-image.php?image=72387&amp;picture=baseball-hat-clipart" TargetMode="Externa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freefoodphotos.com/imagelibrary/cooking/slides/electric_ring_off.html" TargetMode="External"/><Relationship Id="rId5" Type="http://schemas.openxmlformats.org/officeDocument/2006/relationships/image" Target="../media/image8.jpg"/><Relationship Id="rId4" Type="http://schemas.openxmlformats.org/officeDocument/2006/relationships/hyperlink" Target="http://www.publicdomainpictures.net/view-image.php?image=72387&amp;picture=baseball-hat-clipart"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publicdomainpictures.net/view-image.php?image=72387&amp;picture=baseball-hat-clipart" TargetMode="External"/><Relationship Id="rId3" Type="http://schemas.openxmlformats.org/officeDocument/2006/relationships/image" Target="../media/image9.jpe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hyperlink" Target="http://freefoodphotos.com/imagelibrary/cooking/slides/electric_ring_off.html" TargetMode="External"/><Relationship Id="rId4" Type="http://schemas.openxmlformats.org/officeDocument/2006/relationships/image" Target="../media/image10.jpe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freefoodphotos.com/imagelibrary/cooking/slides/electric_ring_off.html" TargetMode="External"/><Relationship Id="rId5" Type="http://schemas.openxmlformats.org/officeDocument/2006/relationships/image" Target="../media/image8.jpg"/><Relationship Id="rId4" Type="http://schemas.openxmlformats.org/officeDocument/2006/relationships/hyperlink" Target="http://www.publicdomainpictures.net/view-image.php?image=72387&amp;picture=baseball-hat-clipar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freefoodphotos.com/imagelibrary/cooking/slides/electric_ring_off.html" TargetMode="External"/><Relationship Id="rId5" Type="http://schemas.openxmlformats.org/officeDocument/2006/relationships/image" Target="../media/image8.jpg"/><Relationship Id="rId4" Type="http://schemas.openxmlformats.org/officeDocument/2006/relationships/hyperlink" Target="http://www.publicdomainpictures.net/view-image.php?image=72387&amp;picture=baseball-hat-clipar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hyperlink" Target="http://www.publicdomainpictures.net/view-image.php?image=72387&amp;picture=baseball-hat-clipar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hyperlink" Target="http://freefoodphotos.com/imagelibrary/cooking/slides/electric_ring_off.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freefoodphotos.com/imagelibrary/cooking/slides/electric_ring_off.html" TargetMode="External"/><Relationship Id="rId5" Type="http://schemas.openxmlformats.org/officeDocument/2006/relationships/image" Target="../media/image8.jpg"/><Relationship Id="rId4" Type="http://schemas.openxmlformats.org/officeDocument/2006/relationships/hyperlink" Target="http://www.publicdomainpictures.net/view-image.php?image=72387&amp;picture=baseball-hat-clipa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53F9-2E8B-430A-A8B0-1A14A71F34EA}"/>
              </a:ext>
            </a:extLst>
          </p:cNvPr>
          <p:cNvSpPr>
            <a:spLocks noGrp="1"/>
          </p:cNvSpPr>
          <p:nvPr>
            <p:ph type="title"/>
          </p:nvPr>
        </p:nvSpPr>
        <p:spPr/>
        <p:txBody>
          <a:bodyPr/>
          <a:lstStyle/>
          <a:p>
            <a:r>
              <a:rPr lang="en-US" dirty="0">
                <a:latin typeface="+mn-lt"/>
              </a:rPr>
              <a:t>A Study of Traits</a:t>
            </a:r>
          </a:p>
        </p:txBody>
      </p:sp>
      <p:sp>
        <p:nvSpPr>
          <p:cNvPr id="4" name="Text Placeholder 3">
            <a:extLst>
              <a:ext uri="{FF2B5EF4-FFF2-40B4-BE49-F238E27FC236}">
                <a16:creationId xmlns:a16="http://schemas.microsoft.com/office/drawing/2014/main" id="{30B8E714-9F76-4A86-9D88-D160E91D2C34}"/>
              </a:ext>
            </a:extLst>
          </p:cNvPr>
          <p:cNvSpPr>
            <a:spLocks noGrp="1"/>
          </p:cNvSpPr>
          <p:nvPr>
            <p:ph type="body" sz="quarter" idx="10"/>
          </p:nvPr>
        </p:nvSpPr>
        <p:spPr/>
        <p:txBody>
          <a:bodyPr/>
          <a:lstStyle/>
          <a:p>
            <a:r>
              <a:rPr lang="en-US" dirty="0">
                <a:latin typeface="+mn-lt"/>
              </a:rPr>
              <a:t>Lesson 1</a:t>
            </a:r>
          </a:p>
        </p:txBody>
      </p:sp>
      <p:cxnSp>
        <p:nvCxnSpPr>
          <p:cNvPr id="7" name="Straight Connector 6">
            <a:extLst>
              <a:ext uri="{FF2B5EF4-FFF2-40B4-BE49-F238E27FC236}">
                <a16:creationId xmlns:a16="http://schemas.microsoft.com/office/drawing/2014/main" id="{A557133F-6B05-4991-94E4-D914AF4CCCC9}"/>
              </a:ext>
            </a:extLst>
          </p:cNvPr>
          <p:cNvCxnSpPr/>
          <p:nvPr/>
        </p:nvCxnSpPr>
        <p:spPr>
          <a:xfrm>
            <a:off x="685800" y="1110950"/>
            <a:ext cx="777240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AA5178F-95B7-45C8-934B-7D1F7F5C3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244" y="540249"/>
            <a:ext cx="1643511" cy="453471"/>
          </a:xfrm>
          <a:prstGeom prst="rect">
            <a:avLst/>
          </a:prstGeom>
        </p:spPr>
      </p:pic>
      <p:sp>
        <p:nvSpPr>
          <p:cNvPr id="6" name="Text Placeholder 5">
            <a:extLst>
              <a:ext uri="{FF2B5EF4-FFF2-40B4-BE49-F238E27FC236}">
                <a16:creationId xmlns:a16="http://schemas.microsoft.com/office/drawing/2014/main" id="{872FF675-C786-4BA1-BCA3-0F61BD2649DC}"/>
              </a:ext>
            </a:extLst>
          </p:cNvPr>
          <p:cNvSpPr>
            <a:spLocks noGrp="1"/>
          </p:cNvSpPr>
          <p:nvPr>
            <p:ph type="body" sz="quarter" idx="12"/>
          </p:nvPr>
        </p:nvSpPr>
        <p:spPr/>
        <p:txBody>
          <a:bodyPr/>
          <a:lstStyle/>
          <a:p>
            <a:endParaRPr lang="en-US">
              <a:latin typeface="+mn-lt"/>
            </a:endParaRPr>
          </a:p>
        </p:txBody>
      </p:sp>
    </p:spTree>
    <p:extLst>
      <p:ext uri="{BB962C8B-B14F-4D97-AF65-F5344CB8AC3E}">
        <p14:creationId xmlns:p14="http://schemas.microsoft.com/office/powerpoint/2010/main" val="261930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44BBD-96D5-4797-9FF8-858E577FB940}"/>
              </a:ext>
            </a:extLst>
          </p:cNvPr>
          <p:cNvSpPr>
            <a:spLocks noGrp="1"/>
          </p:cNvSpPr>
          <p:nvPr>
            <p:ph type="title"/>
          </p:nvPr>
        </p:nvSpPr>
        <p:spPr/>
        <p:txBody>
          <a:bodyPr/>
          <a:lstStyle/>
          <a:p>
            <a:r>
              <a:rPr lang="en-US" dirty="0"/>
              <a:t>Unit Central Question</a:t>
            </a:r>
          </a:p>
        </p:txBody>
      </p:sp>
      <p:sp>
        <p:nvSpPr>
          <p:cNvPr id="3" name="Content Placeholder 2">
            <a:extLst>
              <a:ext uri="{FF2B5EF4-FFF2-40B4-BE49-F238E27FC236}">
                <a16:creationId xmlns:a16="http://schemas.microsoft.com/office/drawing/2014/main" id="{D2B961F6-407A-4E25-B94C-4C4B636861A5}"/>
              </a:ext>
            </a:extLst>
          </p:cNvPr>
          <p:cNvSpPr>
            <a:spLocks noGrp="1"/>
          </p:cNvSpPr>
          <p:nvPr>
            <p:ph idx="1"/>
          </p:nvPr>
        </p:nvSpPr>
        <p:spPr>
          <a:xfrm>
            <a:off x="642433" y="1305097"/>
            <a:ext cx="7859134" cy="4857243"/>
          </a:xfrm>
        </p:spPr>
        <p:txBody>
          <a:bodyPr/>
          <a:lstStyle/>
          <a:p>
            <a:pPr marL="0" indent="0">
              <a:buNone/>
            </a:pPr>
            <a:r>
              <a:rPr lang="en-US" dirty="0"/>
              <a:t>What is the best explanation for the similarities and differences we see in individuals within a species – not only one species, but for every species of plant and animal?</a:t>
            </a:r>
          </a:p>
        </p:txBody>
      </p:sp>
      <p:pic>
        <p:nvPicPr>
          <p:cNvPr id="12" name="Picture 11" descr="A dog walking on a city street&#10;&#10;Description generated with very high confidence">
            <a:extLst>
              <a:ext uri="{FF2B5EF4-FFF2-40B4-BE49-F238E27FC236}">
                <a16:creationId xmlns:a16="http://schemas.microsoft.com/office/drawing/2014/main" id="{00B47892-6D8E-4551-94B5-7B50B82E6A4A}"/>
              </a:ext>
            </a:extLst>
          </p:cNvPr>
          <p:cNvPicPr>
            <a:picLocks noChangeAspect="1"/>
          </p:cNvPicPr>
          <p:nvPr/>
        </p:nvPicPr>
        <p:blipFill rotWithShape="1">
          <a:blip r:embed="rId3"/>
          <a:srcRect l="25833" t="47778" r="17500" b="22222"/>
          <a:stretch/>
        </p:blipFill>
        <p:spPr>
          <a:xfrm>
            <a:off x="862517" y="3055933"/>
            <a:ext cx="7391400" cy="2934821"/>
          </a:xfrm>
          <a:prstGeom prst="rect">
            <a:avLst/>
          </a:prstGeom>
        </p:spPr>
      </p:pic>
      <p:pic>
        <p:nvPicPr>
          <p:cNvPr id="7" name="Picture 6">
            <a:extLst>
              <a:ext uri="{FF2B5EF4-FFF2-40B4-BE49-F238E27FC236}">
                <a16:creationId xmlns:a16="http://schemas.microsoft.com/office/drawing/2014/main" id="{06B5B7B9-6037-4D34-8256-120DCE8CE5FB}"/>
              </a:ext>
            </a:extLst>
          </p:cNvPr>
          <p:cNvPicPr>
            <a:picLocks noChangeAspect="1"/>
          </p:cNvPicPr>
          <p:nvPr/>
        </p:nvPicPr>
        <p:blipFill>
          <a:blip r:embed="rId4">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72191" y="1"/>
            <a:ext cx="721339" cy="617838"/>
          </a:xfrm>
          <a:prstGeom prst="rect">
            <a:avLst/>
          </a:prstGeom>
        </p:spPr>
      </p:pic>
      <p:pic>
        <p:nvPicPr>
          <p:cNvPr id="8" name="Picture 7" descr="A close up of a device&#10;&#10;Description automatically generated">
            <a:extLst>
              <a:ext uri="{FF2B5EF4-FFF2-40B4-BE49-F238E27FC236}">
                <a16:creationId xmlns:a16="http://schemas.microsoft.com/office/drawing/2014/main" id="{93D3FC7A-080A-4B6F-84F2-DA821C4A25A9}"/>
              </a:ext>
            </a:extLst>
          </p:cNvPr>
          <p:cNvPicPr>
            <a:picLocks noChangeAspect="1"/>
          </p:cNvPicPr>
          <p:nvPr/>
        </p:nvPicPr>
        <p:blipFill rotWithShape="1">
          <a:blip r:embed="rId6">
            <a:alphaModFix amt="35000"/>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7568" t="9069" r="13385" b="10348"/>
          <a:stretch/>
        </p:blipFill>
        <p:spPr>
          <a:xfrm rot="16200000">
            <a:off x="8274075" y="305155"/>
            <a:ext cx="617837" cy="1122013"/>
          </a:xfrm>
          <a:prstGeom prst="rect">
            <a:avLst/>
          </a:prstGeom>
        </p:spPr>
      </p:pic>
      <p:sp>
        <p:nvSpPr>
          <p:cNvPr id="9" name="TextBox 8">
            <a:extLst>
              <a:ext uri="{FF2B5EF4-FFF2-40B4-BE49-F238E27FC236}">
                <a16:creationId xmlns:a16="http://schemas.microsoft.com/office/drawing/2014/main" id="{FA1671B6-A6B4-421C-BF5C-0E35F4904372}"/>
              </a:ext>
            </a:extLst>
          </p:cNvPr>
          <p:cNvSpPr txBox="1"/>
          <p:nvPr/>
        </p:nvSpPr>
        <p:spPr>
          <a:xfrm>
            <a:off x="8026262" y="617839"/>
            <a:ext cx="1321075" cy="461665"/>
          </a:xfrm>
          <a:prstGeom prst="rect">
            <a:avLst/>
          </a:prstGeom>
          <a:noFill/>
        </p:spPr>
        <p:txBody>
          <a:bodyPr wrap="square" rtlCol="0">
            <a:spAutoFit/>
          </a:bodyPr>
          <a:lstStyle/>
          <a:p>
            <a:r>
              <a:rPr lang="en-US" sz="2400" b="1" dirty="0"/>
              <a:t>SE L1-1</a:t>
            </a:r>
          </a:p>
        </p:txBody>
      </p:sp>
    </p:spTree>
    <p:extLst>
      <p:ext uri="{BB962C8B-B14F-4D97-AF65-F5344CB8AC3E}">
        <p14:creationId xmlns:p14="http://schemas.microsoft.com/office/powerpoint/2010/main" val="421299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E44A-E2B1-491A-AD04-09A76732CAFD}"/>
              </a:ext>
            </a:extLst>
          </p:cNvPr>
          <p:cNvSpPr>
            <a:spLocks noGrp="1"/>
          </p:cNvSpPr>
          <p:nvPr>
            <p:ph type="title"/>
          </p:nvPr>
        </p:nvSpPr>
        <p:spPr/>
        <p:txBody>
          <a:bodyPr>
            <a:normAutofit/>
          </a:bodyPr>
          <a:lstStyle/>
          <a:p>
            <a:r>
              <a:rPr lang="en-US" dirty="0"/>
              <a:t>Focus Question #1</a:t>
            </a:r>
          </a:p>
        </p:txBody>
      </p:sp>
      <p:sp>
        <p:nvSpPr>
          <p:cNvPr id="3" name="Content Placeholder 2">
            <a:extLst>
              <a:ext uri="{FF2B5EF4-FFF2-40B4-BE49-F238E27FC236}">
                <a16:creationId xmlns:a16="http://schemas.microsoft.com/office/drawing/2014/main" id="{E7610AE5-DCE1-4237-9BAF-51B7A230DF5D}"/>
              </a:ext>
            </a:extLst>
          </p:cNvPr>
          <p:cNvSpPr>
            <a:spLocks noGrp="1"/>
          </p:cNvSpPr>
          <p:nvPr>
            <p:ph idx="1"/>
          </p:nvPr>
        </p:nvSpPr>
        <p:spPr>
          <a:xfrm>
            <a:off x="714840" y="2748577"/>
            <a:ext cx="7740670" cy="914399"/>
          </a:xfrm>
        </p:spPr>
        <p:txBody>
          <a:bodyPr>
            <a:normAutofit fontScale="92500"/>
          </a:bodyPr>
          <a:lstStyle/>
          <a:p>
            <a:pPr marL="0" indent="0">
              <a:buNone/>
            </a:pPr>
            <a:r>
              <a:rPr lang="en-US" dirty="0"/>
              <a:t>What might cause individuals to have versions of a trait that are different from others in the same species? </a:t>
            </a:r>
          </a:p>
        </p:txBody>
      </p:sp>
      <p:sp>
        <p:nvSpPr>
          <p:cNvPr id="4" name="Rectangle 3">
            <a:extLst>
              <a:ext uri="{FF2B5EF4-FFF2-40B4-BE49-F238E27FC236}">
                <a16:creationId xmlns:a16="http://schemas.microsoft.com/office/drawing/2014/main" id="{295849B1-55D7-4D4A-ADB8-35ADCE68C56A}"/>
              </a:ext>
            </a:extLst>
          </p:cNvPr>
          <p:cNvSpPr/>
          <p:nvPr/>
        </p:nvSpPr>
        <p:spPr>
          <a:xfrm>
            <a:off x="688490" y="2517288"/>
            <a:ext cx="7783700" cy="1376979"/>
          </a:xfrm>
          <a:prstGeom prst="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35EBB573-C67A-4D69-B21C-697B99BEEA20}"/>
              </a:ext>
            </a:extLst>
          </p:cNvPr>
          <p:cNvPicPr>
            <a:picLocks noChangeAspect="1"/>
          </p:cNvPicPr>
          <p:nvPr/>
        </p:nvPicPr>
        <p:blipFill>
          <a:blip r:embed="rId3">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72191" y="1"/>
            <a:ext cx="721339" cy="617838"/>
          </a:xfrm>
          <a:prstGeom prst="rect">
            <a:avLst/>
          </a:prstGeom>
        </p:spPr>
      </p:pic>
      <p:pic>
        <p:nvPicPr>
          <p:cNvPr id="8" name="Picture 7" descr="A close up of a device&#10;&#10;Description automatically generated">
            <a:extLst>
              <a:ext uri="{FF2B5EF4-FFF2-40B4-BE49-F238E27FC236}">
                <a16:creationId xmlns:a16="http://schemas.microsoft.com/office/drawing/2014/main" id="{62629928-B89A-423A-949A-FB71B3B0DC2A}"/>
              </a:ext>
            </a:extLst>
          </p:cNvPr>
          <p:cNvPicPr>
            <a:picLocks noChangeAspect="1"/>
          </p:cNvPicPr>
          <p:nvPr/>
        </p:nvPicPr>
        <p:blipFill rotWithShape="1">
          <a:blip r:embed="rId5">
            <a:alphaModFix amt="3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7568" t="9069" r="13385" b="10348"/>
          <a:stretch/>
        </p:blipFill>
        <p:spPr>
          <a:xfrm rot="16200000">
            <a:off x="8274075" y="305155"/>
            <a:ext cx="617837" cy="1122013"/>
          </a:xfrm>
          <a:prstGeom prst="rect">
            <a:avLst/>
          </a:prstGeom>
        </p:spPr>
      </p:pic>
      <p:sp>
        <p:nvSpPr>
          <p:cNvPr id="9" name="TextBox 8">
            <a:extLst>
              <a:ext uri="{FF2B5EF4-FFF2-40B4-BE49-F238E27FC236}">
                <a16:creationId xmlns:a16="http://schemas.microsoft.com/office/drawing/2014/main" id="{8238F219-9F15-4722-8EC4-41BE7D423A5A}"/>
              </a:ext>
            </a:extLst>
          </p:cNvPr>
          <p:cNvSpPr txBox="1"/>
          <p:nvPr/>
        </p:nvSpPr>
        <p:spPr>
          <a:xfrm>
            <a:off x="8026262" y="617839"/>
            <a:ext cx="1321075" cy="461665"/>
          </a:xfrm>
          <a:prstGeom prst="rect">
            <a:avLst/>
          </a:prstGeom>
          <a:noFill/>
        </p:spPr>
        <p:txBody>
          <a:bodyPr wrap="square" rtlCol="0">
            <a:spAutoFit/>
          </a:bodyPr>
          <a:lstStyle/>
          <a:p>
            <a:r>
              <a:rPr lang="en-US" sz="2400" b="1" dirty="0"/>
              <a:t>SE L1-2</a:t>
            </a:r>
          </a:p>
        </p:txBody>
      </p:sp>
    </p:spTree>
    <p:extLst>
      <p:ext uri="{BB962C8B-B14F-4D97-AF65-F5344CB8AC3E}">
        <p14:creationId xmlns:p14="http://schemas.microsoft.com/office/powerpoint/2010/main" val="343724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C361-4041-4E43-B182-57EAF2240ADD}"/>
              </a:ext>
            </a:extLst>
          </p:cNvPr>
          <p:cNvSpPr>
            <a:spLocks noGrp="1"/>
          </p:cNvSpPr>
          <p:nvPr>
            <p:ph type="title"/>
          </p:nvPr>
        </p:nvSpPr>
        <p:spPr/>
        <p:txBody>
          <a:bodyPr/>
          <a:lstStyle/>
          <a:p>
            <a:r>
              <a:rPr lang="en-US" dirty="0"/>
              <a:t>Case Studies</a:t>
            </a:r>
          </a:p>
        </p:txBody>
      </p:sp>
      <p:graphicFrame>
        <p:nvGraphicFramePr>
          <p:cNvPr id="7" name="Content Placeholder 6">
            <a:extLst>
              <a:ext uri="{FF2B5EF4-FFF2-40B4-BE49-F238E27FC236}">
                <a16:creationId xmlns:a16="http://schemas.microsoft.com/office/drawing/2014/main" id="{0853A14A-774D-487A-A135-43AD8E24D0C8}"/>
              </a:ext>
            </a:extLst>
          </p:cNvPr>
          <p:cNvGraphicFramePr>
            <a:graphicFrameLocks noGrp="1"/>
          </p:cNvGraphicFramePr>
          <p:nvPr>
            <p:ph idx="1"/>
            <p:extLst>
              <p:ext uri="{D42A27DB-BD31-4B8C-83A1-F6EECF244321}">
                <p14:modId xmlns:p14="http://schemas.microsoft.com/office/powerpoint/2010/main" val="3203088216"/>
              </p:ext>
            </p:extLst>
          </p:nvPr>
        </p:nvGraphicFramePr>
        <p:xfrm>
          <a:off x="457200" y="1600200"/>
          <a:ext cx="8229600" cy="3875733"/>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155044577"/>
                    </a:ext>
                  </a:extLst>
                </a:gridCol>
                <a:gridCol w="2743200">
                  <a:extLst>
                    <a:ext uri="{9D8B030D-6E8A-4147-A177-3AD203B41FA5}">
                      <a16:colId xmlns:a16="http://schemas.microsoft.com/office/drawing/2014/main" val="4185295486"/>
                    </a:ext>
                  </a:extLst>
                </a:gridCol>
                <a:gridCol w="2743200">
                  <a:extLst>
                    <a:ext uri="{9D8B030D-6E8A-4147-A177-3AD203B41FA5}">
                      <a16:colId xmlns:a16="http://schemas.microsoft.com/office/drawing/2014/main" val="688888310"/>
                    </a:ext>
                  </a:extLst>
                </a:gridCol>
              </a:tblGrid>
              <a:tr h="1856433">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2153959"/>
                  </a:ext>
                </a:extLst>
              </a:tr>
              <a:tr h="2019300">
                <a:tc>
                  <a:txBody>
                    <a:bodyPr/>
                    <a:lstStyle/>
                    <a:p>
                      <a:pPr algn="ctr"/>
                      <a:r>
                        <a:rPr lang="en-US" sz="4400" b="1" dirty="0">
                          <a:solidFill>
                            <a:schemeClr val="tx1"/>
                          </a:solidFill>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4400" b="1" dirty="0">
                          <a:solidFill>
                            <a:schemeClr val="tx1"/>
                          </a:solidFill>
                        </a:rPr>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4400" b="1" dirty="0">
                          <a:solidFill>
                            <a:schemeClr val="tx1"/>
                          </a:solidFill>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4422739"/>
                  </a:ext>
                </a:extLst>
              </a:tr>
            </a:tbl>
          </a:graphicData>
        </a:graphic>
      </p:graphicFrame>
      <p:pic>
        <p:nvPicPr>
          <p:cNvPr id="14" name="Picture 13">
            <a:extLst>
              <a:ext uri="{FF2B5EF4-FFF2-40B4-BE49-F238E27FC236}">
                <a16:creationId xmlns:a16="http://schemas.microsoft.com/office/drawing/2014/main" id="{C1C2AD9B-EDD5-4C9C-A174-90FDE224FF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06" b="5211"/>
          <a:stretch/>
        </p:blipFill>
        <p:spPr bwMode="auto">
          <a:xfrm>
            <a:off x="6006523" y="1650489"/>
            <a:ext cx="2629753" cy="1729547"/>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AFF22D0A-919A-4FAC-8248-FCF539376A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7656" y="1650490"/>
            <a:ext cx="2628688" cy="1729546"/>
          </a:xfrm>
          <a:prstGeom prst="rect">
            <a:avLst/>
          </a:prstGeom>
        </p:spPr>
      </p:pic>
      <p:grpSp>
        <p:nvGrpSpPr>
          <p:cNvPr id="16" name="Group 15">
            <a:extLst>
              <a:ext uri="{FF2B5EF4-FFF2-40B4-BE49-F238E27FC236}">
                <a16:creationId xmlns:a16="http://schemas.microsoft.com/office/drawing/2014/main" id="{E253BE50-5683-4398-BA6A-9F3E9B6D9F5C}"/>
              </a:ext>
            </a:extLst>
          </p:cNvPr>
          <p:cNvGrpSpPr>
            <a:grpSpLocks noChangeAspect="1"/>
          </p:cNvGrpSpPr>
          <p:nvPr/>
        </p:nvGrpSpPr>
        <p:grpSpPr>
          <a:xfrm>
            <a:off x="527680" y="1650489"/>
            <a:ext cx="2608732" cy="1729546"/>
            <a:chOff x="0" y="0"/>
            <a:chExt cx="2988310" cy="1981200"/>
          </a:xfrm>
        </p:grpSpPr>
        <p:pic>
          <p:nvPicPr>
            <p:cNvPr id="17" name="Picture 16">
              <a:extLst>
                <a:ext uri="{FF2B5EF4-FFF2-40B4-BE49-F238E27FC236}">
                  <a16:creationId xmlns:a16="http://schemas.microsoft.com/office/drawing/2014/main" id="{051233C1-8039-4431-B67F-E3FC4F17AD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432560" cy="1981200"/>
            </a:xfrm>
            <a:prstGeom prst="rect">
              <a:avLst/>
            </a:prstGeom>
          </p:spPr>
        </p:pic>
        <p:pic>
          <p:nvPicPr>
            <p:cNvPr id="18" name="Picture 17">
              <a:extLst>
                <a:ext uri="{FF2B5EF4-FFF2-40B4-BE49-F238E27FC236}">
                  <a16:creationId xmlns:a16="http://schemas.microsoft.com/office/drawing/2014/main" id="{02ADC878-6C79-459A-AB44-DDE093300D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6700" y="0"/>
              <a:ext cx="1451610" cy="1981200"/>
            </a:xfrm>
            <a:prstGeom prst="rect">
              <a:avLst/>
            </a:prstGeom>
          </p:spPr>
        </p:pic>
      </p:grpSp>
      <p:pic>
        <p:nvPicPr>
          <p:cNvPr id="10" name="Picture 9">
            <a:extLst>
              <a:ext uri="{FF2B5EF4-FFF2-40B4-BE49-F238E27FC236}">
                <a16:creationId xmlns:a16="http://schemas.microsoft.com/office/drawing/2014/main" id="{50DE2579-C27C-41C7-B2ED-792FE44F48F4}"/>
              </a:ext>
            </a:extLst>
          </p:cNvPr>
          <p:cNvPicPr>
            <a:picLocks noChangeAspect="1"/>
          </p:cNvPicPr>
          <p:nvPr/>
        </p:nvPicPr>
        <p:blipFill>
          <a:blip r:embed="rId7">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472191" y="1"/>
            <a:ext cx="721339" cy="617838"/>
          </a:xfrm>
          <a:prstGeom prst="rect">
            <a:avLst/>
          </a:prstGeom>
        </p:spPr>
      </p:pic>
      <p:pic>
        <p:nvPicPr>
          <p:cNvPr id="11" name="Picture 10" descr="A close up of a device&#10;&#10;Description automatically generated">
            <a:extLst>
              <a:ext uri="{FF2B5EF4-FFF2-40B4-BE49-F238E27FC236}">
                <a16:creationId xmlns:a16="http://schemas.microsoft.com/office/drawing/2014/main" id="{3ECDE8F8-2A1C-46BC-BCB5-F6407DB35592}"/>
              </a:ext>
            </a:extLst>
          </p:cNvPr>
          <p:cNvPicPr>
            <a:picLocks noChangeAspect="1"/>
          </p:cNvPicPr>
          <p:nvPr/>
        </p:nvPicPr>
        <p:blipFill rotWithShape="1">
          <a:blip r:embed="rId9">
            <a:alphaModFix amt="35000"/>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27568" t="9069" r="13385" b="10348"/>
          <a:stretch/>
        </p:blipFill>
        <p:spPr>
          <a:xfrm rot="16200000">
            <a:off x="8274075" y="305155"/>
            <a:ext cx="617837" cy="1122013"/>
          </a:xfrm>
          <a:prstGeom prst="rect">
            <a:avLst/>
          </a:prstGeom>
        </p:spPr>
      </p:pic>
      <p:sp>
        <p:nvSpPr>
          <p:cNvPr id="3" name="TextBox 2">
            <a:extLst>
              <a:ext uri="{FF2B5EF4-FFF2-40B4-BE49-F238E27FC236}">
                <a16:creationId xmlns:a16="http://schemas.microsoft.com/office/drawing/2014/main" id="{DCEAF3AE-6C57-40F3-B9A7-340DC57E0D63}"/>
              </a:ext>
            </a:extLst>
          </p:cNvPr>
          <p:cNvSpPr txBox="1"/>
          <p:nvPr/>
        </p:nvSpPr>
        <p:spPr>
          <a:xfrm>
            <a:off x="8026262" y="617839"/>
            <a:ext cx="1321075" cy="461665"/>
          </a:xfrm>
          <a:prstGeom prst="rect">
            <a:avLst/>
          </a:prstGeom>
          <a:noFill/>
        </p:spPr>
        <p:txBody>
          <a:bodyPr wrap="square" rtlCol="0">
            <a:spAutoFit/>
          </a:bodyPr>
          <a:lstStyle/>
          <a:p>
            <a:r>
              <a:rPr lang="en-US" sz="2400" b="1" dirty="0"/>
              <a:t>SE L1-3</a:t>
            </a:r>
          </a:p>
        </p:txBody>
      </p:sp>
    </p:spTree>
    <p:extLst>
      <p:ext uri="{BB962C8B-B14F-4D97-AF65-F5344CB8AC3E}">
        <p14:creationId xmlns:p14="http://schemas.microsoft.com/office/powerpoint/2010/main" val="88392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7714-B611-41B7-9D23-A31B56E2F4D3}"/>
              </a:ext>
            </a:extLst>
          </p:cNvPr>
          <p:cNvSpPr>
            <a:spLocks noGrp="1"/>
          </p:cNvSpPr>
          <p:nvPr>
            <p:ph type="title"/>
          </p:nvPr>
        </p:nvSpPr>
        <p:spPr/>
        <p:txBody>
          <a:bodyPr/>
          <a:lstStyle/>
          <a:p>
            <a:r>
              <a:rPr lang="en-US" dirty="0"/>
              <a:t>Comparing Ideas</a:t>
            </a:r>
          </a:p>
        </p:txBody>
      </p:sp>
      <p:graphicFrame>
        <p:nvGraphicFramePr>
          <p:cNvPr id="4" name="Content Placeholder 3">
            <a:extLst>
              <a:ext uri="{FF2B5EF4-FFF2-40B4-BE49-F238E27FC236}">
                <a16:creationId xmlns:a16="http://schemas.microsoft.com/office/drawing/2014/main" id="{F604DB22-989F-4E4D-8E85-0F58D7A4ADA9}"/>
              </a:ext>
            </a:extLst>
          </p:cNvPr>
          <p:cNvGraphicFramePr>
            <a:graphicFrameLocks noGrp="1"/>
          </p:cNvGraphicFramePr>
          <p:nvPr>
            <p:ph idx="1"/>
            <p:extLst>
              <p:ext uri="{D42A27DB-BD31-4B8C-83A1-F6EECF244321}">
                <p14:modId xmlns:p14="http://schemas.microsoft.com/office/powerpoint/2010/main" val="1824854091"/>
              </p:ext>
            </p:extLst>
          </p:nvPr>
        </p:nvGraphicFramePr>
        <p:xfrm>
          <a:off x="457199" y="4148899"/>
          <a:ext cx="8229600" cy="1747724"/>
        </p:xfrm>
        <a:graphic>
          <a:graphicData uri="http://schemas.openxmlformats.org/drawingml/2006/table">
            <a:tbl>
              <a:tblPr/>
              <a:tblGrid>
                <a:gridCol w="4114800">
                  <a:extLst>
                    <a:ext uri="{9D8B030D-6E8A-4147-A177-3AD203B41FA5}">
                      <a16:colId xmlns:a16="http://schemas.microsoft.com/office/drawing/2014/main" val="1201102629"/>
                    </a:ext>
                  </a:extLst>
                </a:gridCol>
                <a:gridCol w="4114800">
                  <a:extLst>
                    <a:ext uri="{9D8B030D-6E8A-4147-A177-3AD203B41FA5}">
                      <a16:colId xmlns:a16="http://schemas.microsoft.com/office/drawing/2014/main" val="3840554498"/>
                    </a:ext>
                  </a:extLst>
                </a:gridCol>
              </a:tblGrid>
              <a:tr h="0">
                <a:tc>
                  <a:txBody>
                    <a:bodyPr/>
                    <a:lstStyle/>
                    <a:p>
                      <a:pPr algn="ctr" rtl="0" fontAlgn="t">
                        <a:spcBef>
                          <a:spcPts val="0"/>
                        </a:spcBef>
                        <a:spcAft>
                          <a:spcPts val="0"/>
                        </a:spcAft>
                      </a:pPr>
                      <a:r>
                        <a:rPr lang="en-US" sz="2400" b="1" i="0" u="none" strike="noStrike" dirty="0">
                          <a:solidFill>
                            <a:srgbClr val="000000"/>
                          </a:solidFill>
                          <a:effectLst/>
                          <a:latin typeface="Calibri" panose="020F0502020204030204" pitchFamily="34" charset="0"/>
                        </a:rPr>
                        <a:t>Similarities between our ideas about the focus question</a:t>
                      </a:r>
                      <a:endParaRPr lang="en-US" sz="4400" dirty="0">
                        <a:effectLst/>
                      </a:endParaRPr>
                    </a:p>
                  </a:txBody>
                  <a:tcPr marL="59741" marR="59741" marT="59741" marB="59741">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rgbClr val="000000"/>
                          </a:solidFill>
                          <a:effectLst/>
                          <a:latin typeface="Calibri" panose="020F0502020204030204" pitchFamily="34" charset="0"/>
                        </a:rPr>
                        <a:t>Differences between our ideas about the focus question</a:t>
                      </a:r>
                      <a:endParaRPr lang="en-US" sz="4400" dirty="0">
                        <a:effectLst/>
                      </a:endParaRPr>
                    </a:p>
                  </a:txBody>
                  <a:tcPr marL="59741" marR="59741" marT="59741" marB="59741">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153978999"/>
                  </a:ext>
                </a:extLst>
              </a:tr>
              <a:tr h="315862">
                <a:tc>
                  <a:txBody>
                    <a:bodyPr/>
                    <a:lstStyle/>
                    <a:p>
                      <a:pPr rtl="0" fontAlgn="t">
                        <a:spcBef>
                          <a:spcPts val="0"/>
                        </a:spcBef>
                        <a:spcAft>
                          <a:spcPts val="0"/>
                        </a:spcAft>
                      </a:pPr>
                      <a:r>
                        <a:rPr lang="en-US" sz="1700" dirty="0">
                          <a:effectLst/>
                        </a:rPr>
                        <a:t> </a:t>
                      </a:r>
                    </a:p>
                    <a:p>
                      <a:pPr rtl="0" fontAlgn="t">
                        <a:spcBef>
                          <a:spcPts val="0"/>
                        </a:spcBef>
                        <a:spcAft>
                          <a:spcPts val="0"/>
                        </a:spcAft>
                      </a:pPr>
                      <a:r>
                        <a:rPr lang="en-US" sz="1700" dirty="0">
                          <a:effectLst/>
                        </a:rPr>
                        <a:t>  </a:t>
                      </a:r>
                    </a:p>
                    <a:p>
                      <a:pPr rtl="0" fontAlgn="t">
                        <a:spcBef>
                          <a:spcPts val="0"/>
                        </a:spcBef>
                        <a:spcAft>
                          <a:spcPts val="0"/>
                        </a:spcAft>
                      </a:pPr>
                      <a:endParaRPr lang="en-US" sz="1700" dirty="0">
                        <a:effectLst/>
                      </a:endParaRPr>
                    </a:p>
                  </a:txBody>
                  <a:tcPr marL="59741" marR="59741" marT="59741" marB="59741">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tc>
                  <a:txBody>
                    <a:bodyPr/>
                    <a:lstStyle/>
                    <a:p>
                      <a:pPr rtl="0" fontAlgn="t">
                        <a:spcBef>
                          <a:spcPts val="0"/>
                        </a:spcBef>
                        <a:spcAft>
                          <a:spcPts val="0"/>
                        </a:spcAft>
                      </a:pPr>
                      <a:r>
                        <a:rPr lang="en-US" sz="1700" dirty="0">
                          <a:effectLst/>
                        </a:rPr>
                        <a:t> </a:t>
                      </a:r>
                    </a:p>
                  </a:txBody>
                  <a:tcPr marL="59741" marR="59741" marT="59741" marB="59741">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201180994"/>
                  </a:ext>
                </a:extLst>
              </a:tr>
            </a:tbl>
          </a:graphicData>
        </a:graphic>
      </p:graphicFrame>
      <p:pic>
        <p:nvPicPr>
          <p:cNvPr id="6" name="Picture 5">
            <a:extLst>
              <a:ext uri="{FF2B5EF4-FFF2-40B4-BE49-F238E27FC236}">
                <a16:creationId xmlns:a16="http://schemas.microsoft.com/office/drawing/2014/main" id="{1F9EB0EC-333C-4D5A-BD7B-8F7AD51AB132}"/>
              </a:ext>
            </a:extLst>
          </p:cNvPr>
          <p:cNvPicPr>
            <a:picLocks noChangeAspect="1"/>
          </p:cNvPicPr>
          <p:nvPr/>
        </p:nvPicPr>
        <p:blipFill>
          <a:blip r:embed="rId3">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72191" y="1"/>
            <a:ext cx="721339" cy="617838"/>
          </a:xfrm>
          <a:prstGeom prst="rect">
            <a:avLst/>
          </a:prstGeom>
        </p:spPr>
      </p:pic>
      <p:pic>
        <p:nvPicPr>
          <p:cNvPr id="8" name="Picture 7" descr="A close up of a device&#10;&#10;Description automatically generated">
            <a:extLst>
              <a:ext uri="{FF2B5EF4-FFF2-40B4-BE49-F238E27FC236}">
                <a16:creationId xmlns:a16="http://schemas.microsoft.com/office/drawing/2014/main" id="{3CE44F75-DB1E-477A-9867-CFC87CFF2BB6}"/>
              </a:ext>
            </a:extLst>
          </p:cNvPr>
          <p:cNvPicPr>
            <a:picLocks noChangeAspect="1"/>
          </p:cNvPicPr>
          <p:nvPr/>
        </p:nvPicPr>
        <p:blipFill rotWithShape="1">
          <a:blip r:embed="rId5">
            <a:alphaModFix amt="3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7568" t="9069" r="13385" b="10348"/>
          <a:stretch/>
        </p:blipFill>
        <p:spPr>
          <a:xfrm rot="16200000">
            <a:off x="8274075" y="305155"/>
            <a:ext cx="617837" cy="1122013"/>
          </a:xfrm>
          <a:prstGeom prst="rect">
            <a:avLst/>
          </a:prstGeom>
        </p:spPr>
      </p:pic>
      <p:sp>
        <p:nvSpPr>
          <p:cNvPr id="9" name="TextBox 8">
            <a:extLst>
              <a:ext uri="{FF2B5EF4-FFF2-40B4-BE49-F238E27FC236}">
                <a16:creationId xmlns:a16="http://schemas.microsoft.com/office/drawing/2014/main" id="{836BD980-E3ED-4D61-901F-E4E92E61BF4F}"/>
              </a:ext>
            </a:extLst>
          </p:cNvPr>
          <p:cNvSpPr txBox="1"/>
          <p:nvPr/>
        </p:nvSpPr>
        <p:spPr>
          <a:xfrm>
            <a:off x="8026262" y="617839"/>
            <a:ext cx="1321075" cy="461665"/>
          </a:xfrm>
          <a:prstGeom prst="rect">
            <a:avLst/>
          </a:prstGeom>
          <a:noFill/>
        </p:spPr>
        <p:txBody>
          <a:bodyPr wrap="square" rtlCol="0">
            <a:spAutoFit/>
          </a:bodyPr>
          <a:lstStyle/>
          <a:p>
            <a:r>
              <a:rPr lang="en-US" sz="2400" b="1" dirty="0"/>
              <a:t>SE L1-4</a:t>
            </a:r>
          </a:p>
        </p:txBody>
      </p:sp>
      <p:sp>
        <p:nvSpPr>
          <p:cNvPr id="3" name="TextBox 2">
            <a:extLst>
              <a:ext uri="{FF2B5EF4-FFF2-40B4-BE49-F238E27FC236}">
                <a16:creationId xmlns:a16="http://schemas.microsoft.com/office/drawing/2014/main" id="{A496DE6A-C8F6-4F99-B6A6-C3B227945C6F}"/>
              </a:ext>
            </a:extLst>
          </p:cNvPr>
          <p:cNvSpPr txBox="1"/>
          <p:nvPr/>
        </p:nvSpPr>
        <p:spPr>
          <a:xfrm>
            <a:off x="567064" y="1235676"/>
            <a:ext cx="8009869" cy="2708434"/>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sz="2800" dirty="0">
                <a:solidFill>
                  <a:schemeClr val="accent4"/>
                </a:solidFill>
              </a:rPr>
              <a:t>Share the story of your case with your home group.</a:t>
            </a:r>
          </a:p>
          <a:p>
            <a:pPr marL="285750" indent="-285750">
              <a:spcBef>
                <a:spcPts val="1200"/>
              </a:spcBef>
              <a:spcAft>
                <a:spcPts val="600"/>
              </a:spcAft>
              <a:buFont typeface="Arial" panose="020B0604020202020204" pitchFamily="34" charset="0"/>
              <a:buChar char="•"/>
            </a:pPr>
            <a:r>
              <a:rPr lang="en-US" sz="2800" dirty="0">
                <a:solidFill>
                  <a:schemeClr val="accent4"/>
                </a:solidFill>
              </a:rPr>
              <a:t>Describe the variation and your expert group’s ideas about how the variation occurred.</a:t>
            </a:r>
          </a:p>
          <a:p>
            <a:pPr marL="285750" indent="-285750">
              <a:spcBef>
                <a:spcPts val="1200"/>
              </a:spcBef>
              <a:spcAft>
                <a:spcPts val="600"/>
              </a:spcAft>
              <a:buFont typeface="Arial" panose="020B0604020202020204" pitchFamily="34" charset="0"/>
              <a:buChar char="•"/>
            </a:pPr>
            <a:r>
              <a:rPr lang="en-US" sz="2800" dirty="0">
                <a:solidFill>
                  <a:schemeClr val="accent4"/>
                </a:solidFill>
              </a:rPr>
              <a:t>Discuss the similarities and differences between your ideas about the causes of variation.</a:t>
            </a:r>
          </a:p>
        </p:txBody>
      </p:sp>
    </p:spTree>
    <p:extLst>
      <p:ext uri="{BB962C8B-B14F-4D97-AF65-F5344CB8AC3E}">
        <p14:creationId xmlns:p14="http://schemas.microsoft.com/office/powerpoint/2010/main" val="22535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E44A-E2B1-491A-AD04-09A76732CAFD}"/>
              </a:ext>
            </a:extLst>
          </p:cNvPr>
          <p:cNvSpPr>
            <a:spLocks noGrp="1"/>
          </p:cNvSpPr>
          <p:nvPr>
            <p:ph type="title"/>
          </p:nvPr>
        </p:nvSpPr>
        <p:spPr/>
        <p:txBody>
          <a:bodyPr>
            <a:normAutofit/>
          </a:bodyPr>
          <a:lstStyle/>
          <a:p>
            <a:r>
              <a:rPr lang="en-US" dirty="0"/>
              <a:t>Focus Question #1</a:t>
            </a:r>
          </a:p>
        </p:txBody>
      </p:sp>
      <p:sp>
        <p:nvSpPr>
          <p:cNvPr id="3" name="Content Placeholder 2">
            <a:extLst>
              <a:ext uri="{FF2B5EF4-FFF2-40B4-BE49-F238E27FC236}">
                <a16:creationId xmlns:a16="http://schemas.microsoft.com/office/drawing/2014/main" id="{E7610AE5-DCE1-4237-9BAF-51B7A230DF5D}"/>
              </a:ext>
            </a:extLst>
          </p:cNvPr>
          <p:cNvSpPr>
            <a:spLocks noGrp="1"/>
          </p:cNvSpPr>
          <p:nvPr>
            <p:ph idx="1"/>
          </p:nvPr>
        </p:nvSpPr>
        <p:spPr>
          <a:xfrm>
            <a:off x="628648" y="2788629"/>
            <a:ext cx="7886701" cy="842076"/>
          </a:xfrm>
        </p:spPr>
        <p:txBody>
          <a:bodyPr>
            <a:normAutofit fontScale="92500"/>
          </a:bodyPr>
          <a:lstStyle/>
          <a:p>
            <a:pPr marL="0" indent="0">
              <a:buNone/>
            </a:pPr>
            <a:r>
              <a:rPr lang="en-US" dirty="0"/>
              <a:t>What might cause individuals to have versions of a trait that are different from others in the same species?</a:t>
            </a:r>
          </a:p>
        </p:txBody>
      </p:sp>
      <p:sp>
        <p:nvSpPr>
          <p:cNvPr id="4" name="Rectangle 3">
            <a:extLst>
              <a:ext uri="{FF2B5EF4-FFF2-40B4-BE49-F238E27FC236}">
                <a16:creationId xmlns:a16="http://schemas.microsoft.com/office/drawing/2014/main" id="{295849B1-55D7-4D4A-ADB8-35ADCE68C56A}"/>
              </a:ext>
            </a:extLst>
          </p:cNvPr>
          <p:cNvSpPr/>
          <p:nvPr/>
        </p:nvSpPr>
        <p:spPr>
          <a:xfrm>
            <a:off x="628648" y="2506532"/>
            <a:ext cx="7886701" cy="1387736"/>
          </a:xfrm>
          <a:prstGeom prst="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B8EC4600-4379-42D3-B31E-34C1DAA2DE19}"/>
              </a:ext>
            </a:extLst>
          </p:cNvPr>
          <p:cNvPicPr>
            <a:picLocks noChangeAspect="1"/>
          </p:cNvPicPr>
          <p:nvPr/>
        </p:nvPicPr>
        <p:blipFill>
          <a:blip r:embed="rId3">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72191" y="1"/>
            <a:ext cx="721339" cy="617838"/>
          </a:xfrm>
          <a:prstGeom prst="rect">
            <a:avLst/>
          </a:prstGeom>
        </p:spPr>
      </p:pic>
      <p:pic>
        <p:nvPicPr>
          <p:cNvPr id="8" name="Picture 7" descr="A close up of a device&#10;&#10;Description automatically generated">
            <a:extLst>
              <a:ext uri="{FF2B5EF4-FFF2-40B4-BE49-F238E27FC236}">
                <a16:creationId xmlns:a16="http://schemas.microsoft.com/office/drawing/2014/main" id="{2DD40ECF-BA61-4FA4-B66C-28185B51F19B}"/>
              </a:ext>
            </a:extLst>
          </p:cNvPr>
          <p:cNvPicPr>
            <a:picLocks noChangeAspect="1"/>
          </p:cNvPicPr>
          <p:nvPr/>
        </p:nvPicPr>
        <p:blipFill rotWithShape="1">
          <a:blip r:embed="rId5">
            <a:alphaModFix amt="3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7568" t="9069" r="13385" b="10348"/>
          <a:stretch/>
        </p:blipFill>
        <p:spPr>
          <a:xfrm rot="16200000">
            <a:off x="8274075" y="305155"/>
            <a:ext cx="617837" cy="1122013"/>
          </a:xfrm>
          <a:prstGeom prst="rect">
            <a:avLst/>
          </a:prstGeom>
        </p:spPr>
      </p:pic>
      <p:sp>
        <p:nvSpPr>
          <p:cNvPr id="9" name="TextBox 8">
            <a:extLst>
              <a:ext uri="{FF2B5EF4-FFF2-40B4-BE49-F238E27FC236}">
                <a16:creationId xmlns:a16="http://schemas.microsoft.com/office/drawing/2014/main" id="{BEDF59CC-0716-4BA2-8F9E-292DEAF2161E}"/>
              </a:ext>
            </a:extLst>
          </p:cNvPr>
          <p:cNvSpPr txBox="1"/>
          <p:nvPr/>
        </p:nvSpPr>
        <p:spPr>
          <a:xfrm>
            <a:off x="8026262" y="617839"/>
            <a:ext cx="1321075" cy="461665"/>
          </a:xfrm>
          <a:prstGeom prst="rect">
            <a:avLst/>
          </a:prstGeom>
          <a:noFill/>
        </p:spPr>
        <p:txBody>
          <a:bodyPr wrap="square" rtlCol="0">
            <a:spAutoFit/>
          </a:bodyPr>
          <a:lstStyle/>
          <a:p>
            <a:r>
              <a:rPr lang="en-US" sz="2400" b="1" dirty="0"/>
              <a:t>SE L1-5</a:t>
            </a:r>
          </a:p>
        </p:txBody>
      </p:sp>
    </p:spTree>
    <p:extLst>
      <p:ext uri="{BB962C8B-B14F-4D97-AF65-F5344CB8AC3E}">
        <p14:creationId xmlns:p14="http://schemas.microsoft.com/office/powerpoint/2010/main" val="748910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DF60-2F7E-43E6-B4B8-716367225FCB}"/>
              </a:ext>
            </a:extLst>
          </p:cNvPr>
          <p:cNvSpPr>
            <a:spLocks noGrp="1"/>
          </p:cNvSpPr>
          <p:nvPr>
            <p:ph type="title"/>
          </p:nvPr>
        </p:nvSpPr>
        <p:spPr/>
        <p:txBody>
          <a:bodyPr/>
          <a:lstStyle/>
          <a:p>
            <a:r>
              <a:rPr lang="en-US" dirty="0"/>
              <a:t>Possible Explanations for Variation</a:t>
            </a:r>
          </a:p>
        </p:txBody>
      </p:sp>
      <p:pic>
        <p:nvPicPr>
          <p:cNvPr id="4" name="image2.jpg">
            <a:extLst>
              <a:ext uri="{FF2B5EF4-FFF2-40B4-BE49-F238E27FC236}">
                <a16:creationId xmlns:a16="http://schemas.microsoft.com/office/drawing/2014/main" id="{9BD9DAD9-4917-4FB6-A216-DEC73E3E4F89}"/>
              </a:ext>
            </a:extLst>
          </p:cNvPr>
          <p:cNvPicPr/>
          <p:nvPr/>
        </p:nvPicPr>
        <p:blipFill>
          <a:blip r:embed="rId3"/>
          <a:srcRect/>
          <a:stretch>
            <a:fillRect/>
          </a:stretch>
        </p:blipFill>
        <p:spPr>
          <a:xfrm>
            <a:off x="685800" y="1417542"/>
            <a:ext cx="4699635" cy="1958181"/>
          </a:xfrm>
          <a:prstGeom prst="rect">
            <a:avLst/>
          </a:prstGeom>
          <a:ln w="38100">
            <a:solidFill>
              <a:srgbClr val="000000"/>
            </a:solidFill>
            <a:prstDash val="solid"/>
          </a:ln>
        </p:spPr>
      </p:pic>
      <p:pic>
        <p:nvPicPr>
          <p:cNvPr id="5" name="image6.jpg">
            <a:extLst>
              <a:ext uri="{FF2B5EF4-FFF2-40B4-BE49-F238E27FC236}">
                <a16:creationId xmlns:a16="http://schemas.microsoft.com/office/drawing/2014/main" id="{BF76C568-E8B9-4CB7-80B0-43B03992D491}"/>
              </a:ext>
            </a:extLst>
          </p:cNvPr>
          <p:cNvPicPr/>
          <p:nvPr/>
        </p:nvPicPr>
        <p:blipFill>
          <a:blip r:embed="rId4"/>
          <a:srcRect/>
          <a:stretch>
            <a:fillRect/>
          </a:stretch>
        </p:blipFill>
        <p:spPr>
          <a:xfrm>
            <a:off x="3957271" y="2660880"/>
            <a:ext cx="4729529" cy="2038885"/>
          </a:xfrm>
          <a:prstGeom prst="rect">
            <a:avLst/>
          </a:prstGeom>
          <a:ln w="38100">
            <a:solidFill>
              <a:srgbClr val="000000"/>
            </a:solidFill>
            <a:prstDash val="solid"/>
          </a:ln>
        </p:spPr>
      </p:pic>
      <p:pic>
        <p:nvPicPr>
          <p:cNvPr id="6" name="image5.jpg">
            <a:extLst>
              <a:ext uri="{FF2B5EF4-FFF2-40B4-BE49-F238E27FC236}">
                <a16:creationId xmlns:a16="http://schemas.microsoft.com/office/drawing/2014/main" id="{210EA7E0-648E-4522-A3C8-613FF7584FEA}"/>
              </a:ext>
            </a:extLst>
          </p:cNvPr>
          <p:cNvPicPr/>
          <p:nvPr/>
        </p:nvPicPr>
        <p:blipFill>
          <a:blip r:embed="rId5"/>
          <a:srcRect/>
          <a:stretch>
            <a:fillRect/>
          </a:stretch>
        </p:blipFill>
        <p:spPr>
          <a:xfrm>
            <a:off x="1526417" y="4137723"/>
            <a:ext cx="4778828" cy="2110677"/>
          </a:xfrm>
          <a:prstGeom prst="rect">
            <a:avLst/>
          </a:prstGeom>
          <a:ln w="38100">
            <a:solidFill>
              <a:srgbClr val="000000"/>
            </a:solidFill>
            <a:prstDash val="solid"/>
          </a:ln>
        </p:spPr>
      </p:pic>
      <p:pic>
        <p:nvPicPr>
          <p:cNvPr id="7" name="Picture 6">
            <a:extLst>
              <a:ext uri="{FF2B5EF4-FFF2-40B4-BE49-F238E27FC236}">
                <a16:creationId xmlns:a16="http://schemas.microsoft.com/office/drawing/2014/main" id="{F6205E5A-2C70-4C71-83B8-11746008EBD1}"/>
              </a:ext>
            </a:extLst>
          </p:cNvPr>
          <p:cNvPicPr>
            <a:picLocks noChangeAspect="1"/>
          </p:cNvPicPr>
          <p:nvPr/>
        </p:nvPicPr>
        <p:blipFill>
          <a:blip r:embed="rId6">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472191" y="1"/>
            <a:ext cx="721339" cy="617838"/>
          </a:xfrm>
          <a:prstGeom prst="rect">
            <a:avLst/>
          </a:prstGeom>
        </p:spPr>
      </p:pic>
      <p:pic>
        <p:nvPicPr>
          <p:cNvPr id="9" name="Picture 8" descr="A close up of a device&#10;&#10;Description automatically generated">
            <a:extLst>
              <a:ext uri="{FF2B5EF4-FFF2-40B4-BE49-F238E27FC236}">
                <a16:creationId xmlns:a16="http://schemas.microsoft.com/office/drawing/2014/main" id="{FEAB7584-B500-428A-9237-D4AAE26A0A69}"/>
              </a:ext>
            </a:extLst>
          </p:cNvPr>
          <p:cNvPicPr>
            <a:picLocks noChangeAspect="1"/>
          </p:cNvPicPr>
          <p:nvPr/>
        </p:nvPicPr>
        <p:blipFill rotWithShape="1">
          <a:blip r:embed="rId8">
            <a:alphaModFix amt="35000"/>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27568" t="9069" r="13385" b="10348"/>
          <a:stretch/>
        </p:blipFill>
        <p:spPr>
          <a:xfrm rot="16200000">
            <a:off x="8274075" y="305155"/>
            <a:ext cx="617837" cy="1122013"/>
          </a:xfrm>
          <a:prstGeom prst="rect">
            <a:avLst/>
          </a:prstGeom>
        </p:spPr>
      </p:pic>
      <p:sp>
        <p:nvSpPr>
          <p:cNvPr id="10" name="TextBox 9">
            <a:extLst>
              <a:ext uri="{FF2B5EF4-FFF2-40B4-BE49-F238E27FC236}">
                <a16:creationId xmlns:a16="http://schemas.microsoft.com/office/drawing/2014/main" id="{6C9CE7F1-D709-41F7-B464-1EDAD2E8F459}"/>
              </a:ext>
            </a:extLst>
          </p:cNvPr>
          <p:cNvSpPr txBox="1"/>
          <p:nvPr/>
        </p:nvSpPr>
        <p:spPr>
          <a:xfrm>
            <a:off x="8026262" y="617839"/>
            <a:ext cx="1321075" cy="461665"/>
          </a:xfrm>
          <a:prstGeom prst="rect">
            <a:avLst/>
          </a:prstGeom>
          <a:noFill/>
        </p:spPr>
        <p:txBody>
          <a:bodyPr wrap="square" rtlCol="0">
            <a:spAutoFit/>
          </a:bodyPr>
          <a:lstStyle/>
          <a:p>
            <a:r>
              <a:rPr lang="en-US" sz="2400" b="1" dirty="0"/>
              <a:t>SE L1-5</a:t>
            </a:r>
          </a:p>
        </p:txBody>
      </p:sp>
    </p:spTree>
    <p:extLst>
      <p:ext uri="{BB962C8B-B14F-4D97-AF65-F5344CB8AC3E}">
        <p14:creationId xmlns:p14="http://schemas.microsoft.com/office/powerpoint/2010/main" val="1252460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1905-7E10-4DCF-B12A-D15A96EFE70D}"/>
              </a:ext>
            </a:extLst>
          </p:cNvPr>
          <p:cNvSpPr>
            <a:spLocks noGrp="1"/>
          </p:cNvSpPr>
          <p:nvPr>
            <p:ph type="title"/>
          </p:nvPr>
        </p:nvSpPr>
        <p:spPr/>
        <p:txBody>
          <a:bodyPr>
            <a:normAutofit/>
          </a:bodyPr>
          <a:lstStyle/>
          <a:p>
            <a:r>
              <a:rPr lang="en-US" dirty="0"/>
              <a:t>Your Ideas About Variations</a:t>
            </a:r>
          </a:p>
        </p:txBody>
      </p:sp>
      <p:graphicFrame>
        <p:nvGraphicFramePr>
          <p:cNvPr id="4" name="Content Placeholder 3">
            <a:extLst>
              <a:ext uri="{FF2B5EF4-FFF2-40B4-BE49-F238E27FC236}">
                <a16:creationId xmlns:a16="http://schemas.microsoft.com/office/drawing/2014/main" id="{99964FE2-BEAE-4E48-9110-71C59D1940E3}"/>
              </a:ext>
            </a:extLst>
          </p:cNvPr>
          <p:cNvGraphicFramePr>
            <a:graphicFrameLocks noGrp="1"/>
          </p:cNvGraphicFramePr>
          <p:nvPr>
            <p:ph idx="1"/>
            <p:extLst>
              <p:ext uri="{D42A27DB-BD31-4B8C-83A1-F6EECF244321}">
                <p14:modId xmlns:p14="http://schemas.microsoft.com/office/powerpoint/2010/main" val="3663480738"/>
              </p:ext>
            </p:extLst>
          </p:nvPr>
        </p:nvGraphicFramePr>
        <p:xfrm>
          <a:off x="457200" y="1600200"/>
          <a:ext cx="8229600" cy="441960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584235493"/>
                    </a:ext>
                  </a:extLst>
                </a:gridCol>
                <a:gridCol w="4114800">
                  <a:extLst>
                    <a:ext uri="{9D8B030D-6E8A-4147-A177-3AD203B41FA5}">
                      <a16:colId xmlns:a16="http://schemas.microsoft.com/office/drawing/2014/main" val="4133693894"/>
                    </a:ext>
                  </a:extLst>
                </a:gridCol>
              </a:tblGrid>
              <a:tr h="2209800">
                <a:tc>
                  <a:txBody>
                    <a:bodyPr/>
                    <a:lstStyle/>
                    <a:p>
                      <a:r>
                        <a:rPr lang="en-US" sz="2800" b="1" dirty="0">
                          <a:solidFill>
                            <a:schemeClr val="accent4"/>
                          </a:solidFill>
                        </a:rPr>
                        <a:t>Parents</a:t>
                      </a:r>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tc>
                  <a:txBody>
                    <a:bodyPr/>
                    <a:lstStyle/>
                    <a:p>
                      <a:pPr algn="r"/>
                      <a:r>
                        <a:rPr lang="en-US" sz="2800" b="1" dirty="0">
                          <a:solidFill>
                            <a:schemeClr val="accent4"/>
                          </a:solidFill>
                        </a:rPr>
                        <a:t>Genes</a:t>
                      </a:r>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678981217"/>
                  </a:ext>
                </a:extLst>
              </a:tr>
              <a:tr h="2209800">
                <a:tc>
                  <a:txBody>
                    <a:bodyPr/>
                    <a:lstStyle/>
                    <a:p>
                      <a:r>
                        <a:rPr lang="en-US" sz="2800" b="1" dirty="0">
                          <a:solidFill>
                            <a:schemeClr val="accent4"/>
                          </a:solidFill>
                        </a:rPr>
                        <a:t>Mutation</a:t>
                      </a:r>
                    </a:p>
                  </a:txBody>
                  <a:tcPr anchor="b">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tc>
                  <a:txBody>
                    <a:bodyPr/>
                    <a:lstStyle/>
                    <a:p>
                      <a:pPr algn="r"/>
                      <a:r>
                        <a:rPr lang="en-US" sz="2800" b="1" dirty="0">
                          <a:solidFill>
                            <a:schemeClr val="accent4"/>
                          </a:solidFill>
                        </a:rPr>
                        <a:t>None or do not know</a:t>
                      </a:r>
                    </a:p>
                  </a:txBody>
                  <a:tcPr anchor="b">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501360253"/>
                  </a:ext>
                </a:extLst>
              </a:tr>
            </a:tbl>
          </a:graphicData>
        </a:graphic>
      </p:graphicFrame>
      <p:pic>
        <p:nvPicPr>
          <p:cNvPr id="5" name="Picture 4">
            <a:extLst>
              <a:ext uri="{FF2B5EF4-FFF2-40B4-BE49-F238E27FC236}">
                <a16:creationId xmlns:a16="http://schemas.microsoft.com/office/drawing/2014/main" id="{0EC994B7-81FE-4027-9AFE-5A0DB92E502C}"/>
              </a:ext>
            </a:extLst>
          </p:cNvPr>
          <p:cNvPicPr>
            <a:picLocks noChangeAspect="1"/>
          </p:cNvPicPr>
          <p:nvPr/>
        </p:nvPicPr>
        <p:blipFill>
          <a:blip r:embed="rId3">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72191" y="1"/>
            <a:ext cx="721339" cy="617838"/>
          </a:xfrm>
          <a:prstGeom prst="rect">
            <a:avLst/>
          </a:prstGeom>
        </p:spPr>
      </p:pic>
      <p:pic>
        <p:nvPicPr>
          <p:cNvPr id="7" name="Picture 6" descr="A close up of a device&#10;&#10;Description automatically generated">
            <a:extLst>
              <a:ext uri="{FF2B5EF4-FFF2-40B4-BE49-F238E27FC236}">
                <a16:creationId xmlns:a16="http://schemas.microsoft.com/office/drawing/2014/main" id="{281846B8-A57C-470D-A22F-F189338B07F2}"/>
              </a:ext>
            </a:extLst>
          </p:cNvPr>
          <p:cNvPicPr>
            <a:picLocks noChangeAspect="1"/>
          </p:cNvPicPr>
          <p:nvPr/>
        </p:nvPicPr>
        <p:blipFill rotWithShape="1">
          <a:blip r:embed="rId5">
            <a:alphaModFix amt="3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7568" t="9069" r="13385" b="10348"/>
          <a:stretch/>
        </p:blipFill>
        <p:spPr>
          <a:xfrm rot="16200000">
            <a:off x="8274075" y="305155"/>
            <a:ext cx="617837" cy="1122013"/>
          </a:xfrm>
          <a:prstGeom prst="rect">
            <a:avLst/>
          </a:prstGeom>
        </p:spPr>
      </p:pic>
      <p:sp>
        <p:nvSpPr>
          <p:cNvPr id="8" name="TextBox 7">
            <a:extLst>
              <a:ext uri="{FF2B5EF4-FFF2-40B4-BE49-F238E27FC236}">
                <a16:creationId xmlns:a16="http://schemas.microsoft.com/office/drawing/2014/main" id="{7F345AEB-D921-488F-B406-8E913474B528}"/>
              </a:ext>
            </a:extLst>
          </p:cNvPr>
          <p:cNvSpPr txBox="1"/>
          <p:nvPr/>
        </p:nvSpPr>
        <p:spPr>
          <a:xfrm>
            <a:off x="8026262" y="617839"/>
            <a:ext cx="1321075" cy="461665"/>
          </a:xfrm>
          <a:prstGeom prst="rect">
            <a:avLst/>
          </a:prstGeom>
          <a:noFill/>
        </p:spPr>
        <p:txBody>
          <a:bodyPr wrap="square" rtlCol="0">
            <a:spAutoFit/>
          </a:bodyPr>
          <a:lstStyle/>
          <a:p>
            <a:r>
              <a:rPr lang="en-US" sz="2400" b="1" dirty="0"/>
              <a:t>SE L1-5</a:t>
            </a:r>
          </a:p>
        </p:txBody>
      </p:sp>
    </p:spTree>
    <p:extLst>
      <p:ext uri="{BB962C8B-B14F-4D97-AF65-F5344CB8AC3E}">
        <p14:creationId xmlns:p14="http://schemas.microsoft.com/office/powerpoint/2010/main" val="2015685671"/>
      </p:ext>
    </p:extLst>
  </p:cSld>
  <p:clrMapOvr>
    <a:masterClrMapping/>
  </p:clrMapOvr>
</p:sld>
</file>

<file path=ppt/theme/theme1.xml><?xml version="1.0" encoding="utf-8"?>
<a:theme xmlns:a="http://schemas.openxmlformats.org/drawingml/2006/main" name="Office Theme">
  <a:themeElements>
    <a:clrScheme name="BSCS colors">
      <a:dk1>
        <a:srgbClr val="273676"/>
      </a:dk1>
      <a:lt1>
        <a:srgbClr val="DFE5ED"/>
      </a:lt1>
      <a:dk2>
        <a:srgbClr val="3184B1"/>
      </a:dk2>
      <a:lt2>
        <a:srgbClr val="FDF3E7"/>
      </a:lt2>
      <a:accent1>
        <a:srgbClr val="5E3C7C"/>
      </a:accent1>
      <a:accent2>
        <a:srgbClr val="119762"/>
      </a:accent2>
      <a:accent3>
        <a:srgbClr val="AE2526"/>
      </a:accent3>
      <a:accent4>
        <a:srgbClr val="000000"/>
      </a:accent4>
      <a:accent5>
        <a:srgbClr val="FFFFFF"/>
      </a:accent5>
      <a:accent6>
        <a:srgbClr val="FFFFFF"/>
      </a:accent6>
      <a:hlink>
        <a:srgbClr val="3184B1"/>
      </a:hlink>
      <a:folHlink>
        <a:srgbClr val="FAAD6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scs title">
  <a:themeElements>
    <a:clrScheme name="Custom 3">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8.potx" id="{837AFC7D-AB61-40A6-8634-44A0A11B86E0}" vid="{9B860514-4B17-456A-B950-EE3F7FC79B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11483</TotalTime>
  <Words>897</Words>
  <Application>Microsoft Office PowerPoint</Application>
  <PresentationFormat>On-screen Show (4:3)</PresentationFormat>
  <Paragraphs>78</Paragraphs>
  <Slides>8</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Myriad Pro</vt:lpstr>
      <vt:lpstr>Office Theme</vt:lpstr>
      <vt:lpstr>bscs title</vt:lpstr>
      <vt:lpstr>A Study of Traits</vt:lpstr>
      <vt:lpstr>Unit Central Question</vt:lpstr>
      <vt:lpstr>Focus Question #1</vt:lpstr>
      <vt:lpstr>Case Studies</vt:lpstr>
      <vt:lpstr>Comparing Ideas</vt:lpstr>
      <vt:lpstr>Focus Question #1</vt:lpstr>
      <vt:lpstr>Possible Explanations for Variation</vt:lpstr>
      <vt:lpstr>Your Ideas About Variations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Moraine</dc:creator>
  <cp:lastModifiedBy>Becca Greer</cp:lastModifiedBy>
  <cp:revision>55</cp:revision>
  <dcterms:created xsi:type="dcterms:W3CDTF">2018-06-08T15:24:57Z</dcterms:created>
  <dcterms:modified xsi:type="dcterms:W3CDTF">2020-02-07T15:50:02Z</dcterms:modified>
</cp:coreProperties>
</file>