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0" r:id="rId3"/>
  </p:sldMasterIdLst>
  <p:notesMasterIdLst>
    <p:notesMasterId r:id="rId19"/>
  </p:notesMasterIdLst>
  <p:sldIdLst>
    <p:sldId id="342" r:id="rId4"/>
    <p:sldId id="262" r:id="rId5"/>
    <p:sldId id="258" r:id="rId6"/>
    <p:sldId id="312" r:id="rId7"/>
    <p:sldId id="263" r:id="rId8"/>
    <p:sldId id="339" r:id="rId9"/>
    <p:sldId id="264" r:id="rId10"/>
    <p:sldId id="313" r:id="rId11"/>
    <p:sldId id="314" r:id="rId12"/>
    <p:sldId id="266" r:id="rId13"/>
    <p:sldId id="285" r:id="rId14"/>
    <p:sldId id="286" r:id="rId15"/>
    <p:sldId id="315" r:id="rId16"/>
    <p:sldId id="307" r:id="rId17"/>
    <p:sldId id="308"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FBAB"/>
    <a:srgbClr val="33CC33"/>
    <a:srgbClr val="000000"/>
    <a:srgbClr val="D0EBB3"/>
    <a:srgbClr val="FFBA75"/>
    <a:srgbClr val="FF9933"/>
    <a:srgbClr val="FFCC66"/>
    <a:srgbClr val="009900"/>
    <a:srgbClr val="0066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43" autoAdjust="0"/>
    <p:restoredTop sz="81434" autoAdjust="0"/>
  </p:normalViewPr>
  <p:slideViewPr>
    <p:cSldViewPr snapToGrid="0" showGuides="1">
      <p:cViewPr varScale="1">
        <p:scale>
          <a:sx n="64" d="100"/>
          <a:sy n="64" d="100"/>
        </p:scale>
        <p:origin x="67" y="91"/>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25DB4A-876A-430E-8CE7-A4E3BE5A4B46}" type="datetimeFigureOut">
              <a:rPr lang="en-US" smtClean="0"/>
              <a:t>2/7/2020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38B279-CFEB-4C2F-A5FB-91FDCA6609A3}" type="slidenum">
              <a:rPr lang="en-US" smtClean="0"/>
              <a:t>‹#›</a:t>
            </a:fld>
            <a:endParaRPr lang="en-US"/>
          </a:p>
        </p:txBody>
      </p:sp>
    </p:spTree>
    <p:extLst>
      <p:ext uri="{BB962C8B-B14F-4D97-AF65-F5344CB8AC3E}">
        <p14:creationId xmlns:p14="http://schemas.microsoft.com/office/powerpoint/2010/main" val="744763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BSCS focus: Models and CSW</a:t>
            </a:r>
          </a:p>
          <a:p>
            <a:endParaRPr lang="en-US" dirty="0"/>
          </a:p>
          <a:p>
            <a:pPr rtl="0"/>
            <a:r>
              <a:rPr lang="en-US" sz="1200" b="0" i="0" u="none" strike="noStrike" kern="1200" dirty="0">
                <a:solidFill>
                  <a:schemeClr val="tx1"/>
                </a:solidFill>
                <a:effectLst/>
                <a:latin typeface="+mn-lt"/>
                <a:ea typeface="+mn-ea"/>
                <a:cs typeface="+mn-cs"/>
              </a:rPr>
              <a:t>Link to the previous lesson</a:t>
            </a:r>
            <a:endParaRPr lang="en-US" dirty="0">
              <a:effectLst/>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Ask a participant to summarize what they learned in the previous lesson. Then ask others whether they agree and if there are other ideas they would like to add.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Participants should be able to describe that there are many different types of proteins in the body. They should also be able to say that some changes in organisms are caused by different amounts of proteins while others are caused by a changed structure of those proteins. Those changes can affect the way a protein functions.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Ask a participant to read the focus question. Ask if they can think of another example that might be interesting. Allow time write their ideas about the question. Reassure them that they are just beginning the lesson so they may not know the answer, but to write their best ideas (modeling for how they should remind students). They will have a chance to revise their ideas as they work through the rest of the lesson. </a:t>
            </a:r>
            <a:endParaRPr lang="en-US" dirty="0">
              <a:effectLst/>
            </a:endParaRPr>
          </a:p>
          <a:p>
            <a:pPr rtl="0"/>
            <a:r>
              <a:rPr lang="en-US" dirty="0">
                <a:effectLst/>
              </a:rPr>
              <a:t> </a:t>
            </a:r>
          </a:p>
          <a:p>
            <a:pPr rtl="0" fontAlgn="base"/>
            <a:r>
              <a:rPr lang="en-US" sz="1200" b="0" i="0" u="none" strike="noStrike" kern="1200" dirty="0">
                <a:solidFill>
                  <a:schemeClr val="tx1"/>
                </a:solidFill>
                <a:effectLst/>
                <a:latin typeface="+mn-lt"/>
                <a:ea typeface="+mn-ea"/>
                <a:cs typeface="+mn-cs"/>
              </a:rPr>
              <a:t>Allow some time for teams to discuss their thoughts. Ask elicit and probe questions to the groups. Encourage them to consider which ideas are similar and which ideas are different between their ideas. </a:t>
            </a:r>
          </a:p>
          <a:p>
            <a:endParaRPr lang="en-US" dirty="0"/>
          </a:p>
        </p:txBody>
      </p:sp>
      <p:sp>
        <p:nvSpPr>
          <p:cNvPr id="4" name="Slide Number Placeholder 3"/>
          <p:cNvSpPr>
            <a:spLocks noGrp="1"/>
          </p:cNvSpPr>
          <p:nvPr>
            <p:ph type="sldNum" sz="quarter" idx="10"/>
          </p:nvPr>
        </p:nvSpPr>
        <p:spPr/>
        <p:txBody>
          <a:bodyPr/>
          <a:lstStyle/>
          <a:p>
            <a:fld id="{50312467-8523-4228-8E6E-E379319368F3}" type="slidenum">
              <a:rPr lang="en-US" smtClean="0"/>
              <a:t>2</a:t>
            </a:fld>
            <a:endParaRPr lang="en-US"/>
          </a:p>
        </p:txBody>
      </p:sp>
    </p:spTree>
    <p:extLst>
      <p:ext uri="{BB962C8B-B14F-4D97-AF65-F5344CB8AC3E}">
        <p14:creationId xmlns:p14="http://schemas.microsoft.com/office/powerpoint/2010/main" val="3224959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As participants work through this lesson, they are going to learn more about what makes up proteins. Tell them that to start thinking about that, they are going to have a chance to think about how smaller pieces can be put together to make a larger object. </a:t>
            </a:r>
          </a:p>
          <a:p>
            <a:pPr rtl="0"/>
            <a:endParaRPr lang="en-US" dirty="0">
              <a:effectLst/>
            </a:endParaRPr>
          </a:p>
          <a:p>
            <a:pPr rtl="0" fontAlgn="base"/>
            <a:r>
              <a:rPr lang="en-US" sz="1200" b="1" i="0" u="none" strike="noStrike" kern="1200" dirty="0">
                <a:solidFill>
                  <a:schemeClr val="tx1"/>
                </a:solidFill>
                <a:effectLst/>
                <a:latin typeface="+mn-lt"/>
                <a:ea typeface="+mn-ea"/>
                <a:cs typeface="+mn-cs"/>
              </a:rPr>
              <a:t>Distribute the puzzle pieces (set 1). </a:t>
            </a:r>
            <a:r>
              <a:rPr lang="en-US" sz="1200" b="0" i="0" u="none" strike="noStrike" kern="1200" dirty="0">
                <a:solidFill>
                  <a:schemeClr val="tx1"/>
                </a:solidFill>
                <a:effectLst/>
                <a:latin typeface="+mn-lt"/>
                <a:ea typeface="+mn-ea"/>
                <a:cs typeface="+mn-cs"/>
              </a:rPr>
              <a:t>Ask teams to come up with as many ways as they can to put the pieces together. Give them a time limit, such as two minutes. Because the puzzle pieces are all the same, they should be able to put them together in many different sequences, but the overall shape should look the same. Have participants share out both the sequence they used and the shape they formed for each sequence. </a:t>
            </a:r>
          </a:p>
          <a:p>
            <a:pPr rtl="0"/>
            <a:r>
              <a:rPr lang="en-US" dirty="0">
                <a:effectLst/>
              </a:rPr>
              <a:t> </a:t>
            </a:r>
          </a:p>
          <a:p>
            <a:pPr rtl="0"/>
            <a:r>
              <a:rPr lang="en-US" sz="1200" b="0" i="0" u="none" strike="noStrike" kern="1200" dirty="0">
                <a:solidFill>
                  <a:schemeClr val="tx1"/>
                </a:solidFill>
                <a:effectLst/>
                <a:latin typeface="+mn-lt"/>
                <a:ea typeface="+mn-ea"/>
                <a:cs typeface="+mn-cs"/>
              </a:rPr>
              <a:t>Give participants some time to think individually and write their answers. Encourage them to draw their ideas if it is easier for them to think about the question that way. participants should begin to realize that they may not be able to make as many sequences if the pieces are different. The shapes of the resulting combinations may also be different. Remind participants that they are beginning to think about proteins, imagining the puzzle pieces to be like the building blocks of a protein. </a:t>
            </a:r>
          </a:p>
          <a:p>
            <a:pPr rtl="0"/>
            <a:endParaRPr lang="en-US" sz="1200" b="0" i="0" u="none" strike="noStrike" kern="1200" dirty="0">
              <a:solidFill>
                <a:schemeClr val="tx1"/>
              </a:solidFill>
              <a:effectLst/>
              <a:latin typeface="+mn-lt"/>
              <a:ea typeface="+mn-ea"/>
              <a:cs typeface="+mn-cs"/>
            </a:endParaRPr>
          </a:p>
          <a:p>
            <a:pPr rtl="0"/>
            <a:r>
              <a:rPr lang="en-US" sz="1200" b="1" i="0" u="none" strike="noStrike" kern="1200" dirty="0">
                <a:solidFill>
                  <a:schemeClr val="tx1"/>
                </a:solidFill>
                <a:effectLst/>
                <a:latin typeface="+mn-lt"/>
                <a:ea typeface="+mn-ea"/>
                <a:cs typeface="+mn-cs"/>
              </a:rPr>
              <a:t>Distribute puzzle piece set 2 to teams of participants. </a:t>
            </a:r>
            <a:r>
              <a:rPr lang="en-US" sz="1200" b="0" i="0" u="none" strike="noStrike" kern="1200" dirty="0">
                <a:solidFill>
                  <a:schemeClr val="tx1"/>
                </a:solidFill>
                <a:effectLst/>
                <a:latin typeface="+mn-lt"/>
                <a:ea typeface="+mn-ea"/>
                <a:cs typeface="+mn-cs"/>
              </a:rPr>
              <a:t>Give them a few minutes to try putting the pieces together in different orders and to draw at least three combinations.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Ask an elicit question, based on what you know about proteins at this point, do you think the building blocks of proteins are more likely to be like the puzzle pieces in step 3 or in step 4? </a:t>
            </a:r>
            <a:endParaRPr lang="en-US"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Allow time for participants to work individually to answer the questions </a:t>
            </a:r>
          </a:p>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What happens when the puzzle pieces are different from one another? </a:t>
            </a:r>
          </a:p>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How does that match with the prediction you made in Step 4? </a:t>
            </a:r>
            <a:endParaRPr lang="en-US"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Lead a class discussion of the work that participants have been doing. Encourage them to use the </a:t>
            </a:r>
            <a:r>
              <a:rPr lang="en-US" sz="1200" b="1" i="0" u="none" strike="noStrike" kern="1200" dirty="0">
                <a:solidFill>
                  <a:schemeClr val="tx1"/>
                </a:solidFill>
                <a:effectLst/>
                <a:latin typeface="+mn-lt"/>
                <a:ea typeface="+mn-ea"/>
                <a:cs typeface="+mn-cs"/>
              </a:rPr>
              <a:t>Communicating in Scientific Ways sentence stems </a:t>
            </a:r>
            <a:r>
              <a:rPr lang="en-US" sz="1200" b="0" i="0" u="none" strike="noStrike" kern="1200" dirty="0">
                <a:solidFill>
                  <a:schemeClr val="tx1"/>
                </a:solidFill>
                <a:effectLst/>
                <a:latin typeface="+mn-lt"/>
                <a:ea typeface="+mn-ea"/>
                <a:cs typeface="+mn-cs"/>
              </a:rPr>
              <a:t>as they add to the discussion (</a:t>
            </a:r>
            <a:r>
              <a:rPr lang="en-US" sz="1200" b="0" i="0" u="none" strike="noStrike" kern="1200" dirty="0" err="1">
                <a:solidFill>
                  <a:schemeClr val="tx1"/>
                </a:solidFill>
                <a:effectLst/>
                <a:latin typeface="+mn-lt"/>
                <a:ea typeface="+mn-ea"/>
                <a:cs typeface="+mn-cs"/>
              </a:rPr>
              <a:t>STeLLA</a:t>
            </a:r>
            <a:r>
              <a:rPr lang="en-US" sz="1200" b="0" i="0" u="none" strike="noStrike" kern="1200" dirty="0">
                <a:solidFill>
                  <a:schemeClr val="tx1"/>
                </a:solidFill>
                <a:effectLst/>
                <a:latin typeface="+mn-lt"/>
                <a:ea typeface="+mn-ea"/>
                <a:cs typeface="+mn-cs"/>
              </a:rPr>
              <a:t> Strategy 8). Give participants some time to look at the chart and then share a few examples. Be sure to asking probe questions to make sure that participants are making their thinking about the question clear. </a:t>
            </a:r>
            <a:endParaRPr lang="en-US" dirty="0">
              <a:effectLst/>
            </a:endParaRPr>
          </a:p>
          <a:p>
            <a:pPr rtl="0"/>
            <a:endParaRPr lang="en-US" sz="1200" b="0"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Once participants have had an opportunity to discuss what happens when the puzzle pieces are different from one another and how that matched their predictions, ask the elicit question, Remember that we are thinking about proteins and how there can be so many different proteins. Does anyone have any new ideas based on the work they have done? </a:t>
            </a:r>
            <a:endParaRPr lang="en-US" dirty="0">
              <a:effectLst/>
            </a:endParaRPr>
          </a:p>
          <a:p>
            <a:pPr rtl="0"/>
            <a:r>
              <a:rPr lang="en-US" sz="1200" b="0" i="0" u="none" strike="noStrike" kern="1200" dirty="0">
                <a:solidFill>
                  <a:schemeClr val="tx1"/>
                </a:solidFill>
                <a:effectLst/>
                <a:latin typeface="+mn-lt"/>
                <a:ea typeface="+mn-ea"/>
                <a:cs typeface="+mn-cs"/>
              </a:rPr>
              <a:t>The key here is to probe participants’ thinking. The activity has not given them specific information about proteins, but if they have learned about proteins that need a specific shape to function, such as an enzyme, they may be developing some initial ideas about how using different building blocks might help proteins have a specific shape. participants do not need to understand this idea at this point in the lesson, but having a clear understanding of where participants are in their thinking will help you know where to focus in the remainder of the lesson. </a:t>
            </a:r>
            <a:endParaRPr lang="en-US" dirty="0">
              <a:effectLst/>
            </a:endParaRPr>
          </a:p>
          <a:p>
            <a:pPr rtl="0"/>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C433D294-D9E4-4B36-8737-3FFC48FDC4CF}" type="slidenum">
              <a:rPr lang="en-US" smtClean="0"/>
              <a:t>3</a:t>
            </a:fld>
            <a:endParaRPr lang="en-US"/>
          </a:p>
        </p:txBody>
      </p:sp>
    </p:spTree>
    <p:extLst>
      <p:ext uri="{BB962C8B-B14F-4D97-AF65-F5344CB8AC3E}">
        <p14:creationId xmlns:p14="http://schemas.microsoft.com/office/powerpoint/2010/main" val="492734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As participants work through this lesson, they are going to learn more about what makes up proteins. Tell them that to start thinking about that, they are going to have a chance to think about how smaller pieces can be put together to make a larger object. </a:t>
            </a:r>
          </a:p>
          <a:p>
            <a:pPr rtl="0"/>
            <a:endParaRPr lang="en-US" dirty="0">
              <a:effectLst/>
            </a:endParaRPr>
          </a:p>
          <a:p>
            <a:pPr rtl="0" fontAlgn="base"/>
            <a:r>
              <a:rPr lang="en-US" sz="1200" b="1" i="0" u="none" strike="noStrike" kern="1200" dirty="0">
                <a:solidFill>
                  <a:schemeClr val="tx1"/>
                </a:solidFill>
                <a:effectLst/>
                <a:latin typeface="+mn-lt"/>
                <a:ea typeface="+mn-ea"/>
                <a:cs typeface="+mn-cs"/>
              </a:rPr>
              <a:t>Distribute the puzzle pieces (set 1). </a:t>
            </a:r>
            <a:r>
              <a:rPr lang="en-US" sz="1200" b="0" i="0" u="none" strike="noStrike" kern="1200" dirty="0">
                <a:solidFill>
                  <a:schemeClr val="tx1"/>
                </a:solidFill>
                <a:effectLst/>
                <a:latin typeface="+mn-lt"/>
                <a:ea typeface="+mn-ea"/>
                <a:cs typeface="+mn-cs"/>
              </a:rPr>
              <a:t>Ask teams to come up with as many ways as they can to put the pieces together. Give them a time limit, such as two minutes. Because the puzzle pieces are all the same, they should be able to put them together in many different sequences, but the overall shape should look the same. Have participants share out both the sequence they used and the shape they formed for each sequence. </a:t>
            </a:r>
          </a:p>
          <a:p>
            <a:pPr rtl="0"/>
            <a:r>
              <a:rPr lang="en-US" dirty="0">
                <a:effectLst/>
              </a:rPr>
              <a:t> </a:t>
            </a:r>
          </a:p>
          <a:p>
            <a:pPr rtl="0"/>
            <a:r>
              <a:rPr lang="en-US" sz="1200" b="0" i="0" u="none" strike="noStrike" kern="1200" dirty="0">
                <a:solidFill>
                  <a:schemeClr val="tx1"/>
                </a:solidFill>
                <a:effectLst/>
                <a:latin typeface="+mn-lt"/>
                <a:ea typeface="+mn-ea"/>
                <a:cs typeface="+mn-cs"/>
              </a:rPr>
              <a:t>Give participants some time to think individually and write their answers. Encourage them to draw their ideas if it is easier for them to think about the question that way. participants should begin to realize that they may not be able to make as many sequences if the pieces are different. The shapes of the resulting combinations may also be different. Remind participants that they are beginning to think about proteins, imagining the puzzle pieces to be like the building blocks of a protein. </a:t>
            </a:r>
          </a:p>
          <a:p>
            <a:pPr rtl="0"/>
            <a:endParaRPr lang="en-US" sz="1200" b="0" i="0" u="none" strike="noStrike" kern="1200" dirty="0">
              <a:solidFill>
                <a:schemeClr val="tx1"/>
              </a:solidFill>
              <a:effectLst/>
              <a:latin typeface="+mn-lt"/>
              <a:ea typeface="+mn-ea"/>
              <a:cs typeface="+mn-cs"/>
            </a:endParaRPr>
          </a:p>
          <a:p>
            <a:pPr rtl="0"/>
            <a:r>
              <a:rPr lang="en-US" sz="1200" b="1" i="0" u="none" strike="noStrike" kern="1200" dirty="0">
                <a:solidFill>
                  <a:schemeClr val="tx1"/>
                </a:solidFill>
                <a:effectLst/>
                <a:latin typeface="+mn-lt"/>
                <a:ea typeface="+mn-ea"/>
                <a:cs typeface="+mn-cs"/>
              </a:rPr>
              <a:t>Distribute puzzle piece set 2 to teams of participants. </a:t>
            </a:r>
            <a:r>
              <a:rPr lang="en-US" sz="1200" b="0" i="0" u="none" strike="noStrike" kern="1200" dirty="0">
                <a:solidFill>
                  <a:schemeClr val="tx1"/>
                </a:solidFill>
                <a:effectLst/>
                <a:latin typeface="+mn-lt"/>
                <a:ea typeface="+mn-ea"/>
                <a:cs typeface="+mn-cs"/>
              </a:rPr>
              <a:t>Give them a few minutes to try putting the pieces together in different orders and to draw at least three combinations.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Ask an elicit question, based on what you know about proteins at this point, do you think the building blocks of proteins are more likely to be like the puzzle pieces in step 3 or in step 4? </a:t>
            </a:r>
            <a:endParaRPr lang="en-US"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Allow time for participants to work individually to answer the questions </a:t>
            </a:r>
          </a:p>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What happens when the puzzle pieces are different from one another? </a:t>
            </a:r>
          </a:p>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How does that match with the prediction you made in Step 4? </a:t>
            </a:r>
            <a:endParaRPr lang="en-US"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Lead a class discussion of the work that participants have been doing. Encourage them to use the </a:t>
            </a:r>
            <a:r>
              <a:rPr lang="en-US" sz="1200" b="1" i="0" u="none" strike="noStrike" kern="1200" dirty="0">
                <a:solidFill>
                  <a:schemeClr val="tx1"/>
                </a:solidFill>
                <a:effectLst/>
                <a:latin typeface="+mn-lt"/>
                <a:ea typeface="+mn-ea"/>
                <a:cs typeface="+mn-cs"/>
              </a:rPr>
              <a:t>Communicating in Scientific Ways sentence stems </a:t>
            </a:r>
            <a:r>
              <a:rPr lang="en-US" sz="1200" b="0" i="0" u="none" strike="noStrike" kern="1200" dirty="0">
                <a:solidFill>
                  <a:schemeClr val="tx1"/>
                </a:solidFill>
                <a:effectLst/>
                <a:latin typeface="+mn-lt"/>
                <a:ea typeface="+mn-ea"/>
                <a:cs typeface="+mn-cs"/>
              </a:rPr>
              <a:t>as they add to the discussion (</a:t>
            </a:r>
            <a:r>
              <a:rPr lang="en-US" sz="1200" b="0" i="0" u="none" strike="noStrike" kern="1200" dirty="0" err="1">
                <a:solidFill>
                  <a:schemeClr val="tx1"/>
                </a:solidFill>
                <a:effectLst/>
                <a:latin typeface="+mn-lt"/>
                <a:ea typeface="+mn-ea"/>
                <a:cs typeface="+mn-cs"/>
              </a:rPr>
              <a:t>STeLLA</a:t>
            </a:r>
            <a:r>
              <a:rPr lang="en-US" sz="1200" b="0" i="0" u="none" strike="noStrike" kern="1200" dirty="0">
                <a:solidFill>
                  <a:schemeClr val="tx1"/>
                </a:solidFill>
                <a:effectLst/>
                <a:latin typeface="+mn-lt"/>
                <a:ea typeface="+mn-ea"/>
                <a:cs typeface="+mn-cs"/>
              </a:rPr>
              <a:t> Strategy 8). Give participants some time to look at the chart and then share a few examples. Be sure to asking probe questions to make sure that participants are making their thinking about the question clear. </a:t>
            </a:r>
            <a:endParaRPr lang="en-US" dirty="0">
              <a:effectLst/>
            </a:endParaRPr>
          </a:p>
          <a:p>
            <a:pPr rtl="0"/>
            <a:endParaRPr lang="en-US" sz="1200" b="0"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Once participants have had an opportunity to discuss what happens when the puzzle pieces are different from one another and how that matched their predictions, ask the elicit question, Remember that we are thinking about proteins and how there can be so many different proteins. Does anyone have any new ideas based on the work they have done? </a:t>
            </a:r>
            <a:endParaRPr lang="en-US" dirty="0">
              <a:effectLst/>
            </a:endParaRPr>
          </a:p>
          <a:p>
            <a:pPr rtl="0"/>
            <a:r>
              <a:rPr lang="en-US" sz="1200" b="0" i="0" u="none" strike="noStrike" kern="1200" dirty="0">
                <a:solidFill>
                  <a:schemeClr val="tx1"/>
                </a:solidFill>
                <a:effectLst/>
                <a:latin typeface="+mn-lt"/>
                <a:ea typeface="+mn-ea"/>
                <a:cs typeface="+mn-cs"/>
              </a:rPr>
              <a:t>The key here is to probe participants’ thinking. The activity has not given them specific information about proteins, but if they have learned about proteins that need a specific shape to function, such as an enzyme, they may be developing some initial ideas about how using different building blocks might help proteins have a specific shape. participants do not need to understand this idea at this point in the lesson, but having a clear understanding of where participants are in their thinking will help you know where to focus in the remainder of the lesson. </a:t>
            </a:r>
            <a:endParaRPr lang="en-US" dirty="0">
              <a:effectLst/>
            </a:endParaRPr>
          </a:p>
          <a:p>
            <a:pPr rtl="0"/>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C433D294-D9E4-4B36-8737-3FFC48FDC4CF}" type="slidenum">
              <a:rPr lang="en-US" smtClean="0"/>
              <a:t>4</a:t>
            </a:fld>
            <a:endParaRPr lang="en-US"/>
          </a:p>
        </p:txBody>
      </p:sp>
    </p:spTree>
    <p:extLst>
      <p:ext uri="{BB962C8B-B14F-4D97-AF65-F5344CB8AC3E}">
        <p14:creationId xmlns:p14="http://schemas.microsoft.com/office/powerpoint/2010/main" val="2651954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participants study the amino acids individually. Then draw a two-column chart on the board with the headings “similarities among the 20 amino acids” and “differences among the 20 amino acids.” Have participants draw the table and begin filling it in individually. Then have them discuss their ideas with their teams. </a:t>
            </a:r>
          </a:p>
          <a:p>
            <a:endParaRPr lang="en-US" dirty="0"/>
          </a:p>
          <a:p>
            <a:r>
              <a:rPr lang="en-US" dirty="0"/>
              <a:t>Have them begin to share the similarities and differences in the whole group. Ask people to point to the specific structures they are referring to (preferably on a document camera). When they begin to notice some of the key features, move to the next slide to show them the general structure of amino acids. </a:t>
            </a:r>
          </a:p>
        </p:txBody>
      </p:sp>
      <p:sp>
        <p:nvSpPr>
          <p:cNvPr id="4" name="Slide Number Placeholder 3"/>
          <p:cNvSpPr>
            <a:spLocks noGrp="1"/>
          </p:cNvSpPr>
          <p:nvPr>
            <p:ph type="sldNum" sz="quarter" idx="10"/>
          </p:nvPr>
        </p:nvSpPr>
        <p:spPr/>
        <p:txBody>
          <a:bodyPr/>
          <a:lstStyle/>
          <a:p>
            <a:fld id="{C433D294-D9E4-4B36-8737-3FFC48FDC4CF}" type="slidenum">
              <a:rPr lang="en-US" smtClean="0"/>
              <a:t>5</a:t>
            </a:fld>
            <a:endParaRPr lang="en-US"/>
          </a:p>
        </p:txBody>
      </p:sp>
    </p:spTree>
    <p:extLst>
      <p:ext uri="{BB962C8B-B14F-4D97-AF65-F5344CB8AC3E}">
        <p14:creationId xmlns:p14="http://schemas.microsoft.com/office/powerpoint/2010/main" val="677657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Some of the key similarities that participants should notice are that there is a blue (nitrogen) atom attached to the end of each amino acid. There are also two red (oxygens) atoms attached to the same end, as well as one black atom (hydrogen). The key difference is between the amino acids is that the other atoms that are connected to the carbon are different for each amino acid. This side chain is also known as the “residue,” which is why it is labeled as “R.” The side chain can have many atoms or just a few. Once students have recognized these features, introduce the general structure of an amino acid. You may wish to share with them that the name “amino acid” is derived from the </a:t>
            </a:r>
            <a:r>
              <a:rPr lang="en-US" sz="1200" b="0" i="0" u="sng" kern="1200" dirty="0">
                <a:solidFill>
                  <a:schemeClr val="tx1"/>
                </a:solidFill>
                <a:effectLst/>
                <a:latin typeface="+mn-lt"/>
                <a:ea typeface="+mn-ea"/>
                <a:cs typeface="+mn-cs"/>
              </a:rPr>
              <a:t>amino</a:t>
            </a:r>
            <a:r>
              <a:rPr lang="en-US" sz="1200" b="0" i="0" u="none" strike="noStrike" kern="1200" dirty="0">
                <a:solidFill>
                  <a:schemeClr val="tx1"/>
                </a:solidFill>
                <a:effectLst/>
                <a:latin typeface="+mn-lt"/>
                <a:ea typeface="+mn-ea"/>
                <a:cs typeface="+mn-cs"/>
              </a:rPr>
              <a:t> group and the carboxylic </a:t>
            </a:r>
            <a:r>
              <a:rPr lang="en-US" sz="1200" b="0" i="0" u="sng" kern="1200" dirty="0">
                <a:solidFill>
                  <a:schemeClr val="tx1"/>
                </a:solidFill>
                <a:effectLst/>
                <a:latin typeface="+mn-lt"/>
                <a:ea typeface="+mn-ea"/>
                <a:cs typeface="+mn-cs"/>
              </a:rPr>
              <a:t>acid </a:t>
            </a:r>
            <a:r>
              <a:rPr lang="en-US" sz="1200" b="0" i="0" u="none" strike="noStrike" kern="1200" dirty="0">
                <a:solidFill>
                  <a:schemeClr val="tx1"/>
                </a:solidFill>
                <a:effectLst/>
                <a:latin typeface="+mn-lt"/>
                <a:ea typeface="+mn-ea"/>
                <a:cs typeface="+mn-cs"/>
              </a:rPr>
              <a:t>group. </a:t>
            </a:r>
          </a:p>
          <a:p>
            <a:endParaRPr lang="en-US" sz="1200" b="0" i="0" u="none" strike="noStrike" kern="1200" dirty="0">
              <a:solidFill>
                <a:schemeClr val="tx1"/>
              </a:solidFill>
              <a:effectLst/>
              <a:latin typeface="+mn-lt"/>
              <a:ea typeface="+mn-ea"/>
              <a:cs typeface="+mn-cs"/>
            </a:endParaRPr>
          </a:p>
          <a:p>
            <a:r>
              <a:rPr lang="en-US" dirty="0"/>
              <a:t>Blue – amino group</a:t>
            </a:r>
          </a:p>
          <a:p>
            <a:r>
              <a:rPr lang="en-US" dirty="0"/>
              <a:t>Red – carboxylic acid group</a:t>
            </a:r>
          </a:p>
          <a:p>
            <a:r>
              <a:rPr lang="en-US" dirty="0"/>
              <a:t>Green – variable side chain, “residue”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Distribute red and blue markers or colored pencils. </a:t>
            </a:r>
            <a:r>
              <a:rPr lang="en-US" sz="1200" b="0" i="0" u="none" strike="noStrike" kern="1200" dirty="0">
                <a:solidFill>
                  <a:schemeClr val="tx1"/>
                </a:solidFill>
                <a:effectLst/>
                <a:latin typeface="+mn-lt"/>
                <a:ea typeface="+mn-ea"/>
                <a:cs typeface="+mn-cs"/>
              </a:rPr>
              <a:t>Show participants how this form of representing the amino acid aligns with the images they were studying. Then ask them to draw blue arrows to the amino and red carboxylic acid groups and circle the R groups on a few amino acids to see that they do all take this form.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C433D294-D9E4-4B36-8737-3FFC48FDC4CF}" type="slidenum">
              <a:rPr lang="en-US" smtClean="0"/>
              <a:t>7</a:t>
            </a:fld>
            <a:endParaRPr lang="en-US"/>
          </a:p>
        </p:txBody>
      </p:sp>
    </p:spTree>
    <p:extLst>
      <p:ext uri="{BB962C8B-B14F-4D97-AF65-F5344CB8AC3E}">
        <p14:creationId xmlns:p14="http://schemas.microsoft.com/office/powerpoint/2010/main" val="3277342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As participants work through this lesson, they are going to learn more about what makes up proteins. Tell them that to start thinking about that, they are going to have a chance to think about how smaller pieces can be put together to make a larger object. </a:t>
            </a:r>
          </a:p>
          <a:p>
            <a:pPr rtl="0"/>
            <a:endParaRPr lang="en-US" dirty="0">
              <a:effectLst/>
            </a:endParaRPr>
          </a:p>
          <a:p>
            <a:pPr rtl="0" fontAlgn="base"/>
            <a:r>
              <a:rPr lang="en-US" sz="1200" b="1" i="0" u="none" strike="noStrike" kern="1200" dirty="0">
                <a:solidFill>
                  <a:schemeClr val="tx1"/>
                </a:solidFill>
                <a:effectLst/>
                <a:latin typeface="+mn-lt"/>
                <a:ea typeface="+mn-ea"/>
                <a:cs typeface="+mn-cs"/>
              </a:rPr>
              <a:t>Distribute the puzzle pieces (set 1). </a:t>
            </a:r>
            <a:r>
              <a:rPr lang="en-US" sz="1200" b="0" i="0" u="none" strike="noStrike" kern="1200" dirty="0">
                <a:solidFill>
                  <a:schemeClr val="tx1"/>
                </a:solidFill>
                <a:effectLst/>
                <a:latin typeface="+mn-lt"/>
                <a:ea typeface="+mn-ea"/>
                <a:cs typeface="+mn-cs"/>
              </a:rPr>
              <a:t>Ask teams to come up with as many ways as they can to put the pieces together. Give them a time limit, such as two minutes. Because the puzzle pieces are all the same, they should be able to put them together in many different sequences, but the overall shape should look the same. Have participants share out both the sequence they used and the shape they formed for each sequence. </a:t>
            </a:r>
          </a:p>
          <a:p>
            <a:pPr rtl="0"/>
            <a:r>
              <a:rPr lang="en-US" dirty="0">
                <a:effectLst/>
              </a:rPr>
              <a:t> </a:t>
            </a:r>
          </a:p>
          <a:p>
            <a:pPr rtl="0"/>
            <a:r>
              <a:rPr lang="en-US" sz="1200" b="0" i="0" u="none" strike="noStrike" kern="1200" dirty="0">
                <a:solidFill>
                  <a:schemeClr val="tx1"/>
                </a:solidFill>
                <a:effectLst/>
                <a:latin typeface="+mn-lt"/>
                <a:ea typeface="+mn-ea"/>
                <a:cs typeface="+mn-cs"/>
              </a:rPr>
              <a:t>Give participants some time to think individually and write their answers. Encourage them to draw their ideas if it is easier for them to think about the question that way. participants should begin to realize that they may not be able to make as many sequences if the pieces are different. The shapes of the resulting combinations may also be different. Remind participants that they are beginning to think about proteins, imagining the puzzle pieces to be like the building blocks of a protein. </a:t>
            </a:r>
          </a:p>
          <a:p>
            <a:pPr rtl="0"/>
            <a:endParaRPr lang="en-US" sz="1200" b="0" i="0" u="none" strike="noStrike" kern="1200" dirty="0">
              <a:solidFill>
                <a:schemeClr val="tx1"/>
              </a:solidFill>
              <a:effectLst/>
              <a:latin typeface="+mn-lt"/>
              <a:ea typeface="+mn-ea"/>
              <a:cs typeface="+mn-cs"/>
            </a:endParaRPr>
          </a:p>
          <a:p>
            <a:pPr rtl="0"/>
            <a:r>
              <a:rPr lang="en-US" sz="1200" b="1" i="0" u="none" strike="noStrike" kern="1200" dirty="0">
                <a:solidFill>
                  <a:schemeClr val="tx1"/>
                </a:solidFill>
                <a:effectLst/>
                <a:latin typeface="+mn-lt"/>
                <a:ea typeface="+mn-ea"/>
                <a:cs typeface="+mn-cs"/>
              </a:rPr>
              <a:t>Distribute puzzle piece set 2 to teams of participants. </a:t>
            </a:r>
            <a:r>
              <a:rPr lang="en-US" sz="1200" b="0" i="0" u="none" strike="noStrike" kern="1200" dirty="0">
                <a:solidFill>
                  <a:schemeClr val="tx1"/>
                </a:solidFill>
                <a:effectLst/>
                <a:latin typeface="+mn-lt"/>
                <a:ea typeface="+mn-ea"/>
                <a:cs typeface="+mn-cs"/>
              </a:rPr>
              <a:t>Give them a few minutes to try putting the pieces together in different orders and to draw at least three combinations.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Ask an elicit question, based on what you know about proteins at this point, do you think the building blocks of proteins are more likely to be like the puzzle pieces in step 3 or in step 4? </a:t>
            </a:r>
            <a:endParaRPr lang="en-US"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Allow time for participants to work individually to answer the questions </a:t>
            </a:r>
          </a:p>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What happens when the puzzle pieces are different from one another? </a:t>
            </a:r>
          </a:p>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How does that match with the prediction you made in Step 4? </a:t>
            </a:r>
            <a:endParaRPr lang="en-US"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Lead a class discussion of the work that participants have been doing. Encourage them to use the </a:t>
            </a:r>
            <a:r>
              <a:rPr lang="en-US" sz="1200" b="1" i="0" u="none" strike="noStrike" kern="1200" dirty="0">
                <a:solidFill>
                  <a:schemeClr val="tx1"/>
                </a:solidFill>
                <a:effectLst/>
                <a:latin typeface="+mn-lt"/>
                <a:ea typeface="+mn-ea"/>
                <a:cs typeface="+mn-cs"/>
              </a:rPr>
              <a:t>Communicating in Scientific Ways sentence stems </a:t>
            </a:r>
            <a:r>
              <a:rPr lang="en-US" sz="1200" b="0" i="0" u="none" strike="noStrike" kern="1200" dirty="0">
                <a:solidFill>
                  <a:schemeClr val="tx1"/>
                </a:solidFill>
                <a:effectLst/>
                <a:latin typeface="+mn-lt"/>
                <a:ea typeface="+mn-ea"/>
                <a:cs typeface="+mn-cs"/>
              </a:rPr>
              <a:t>as they add to the discussion (</a:t>
            </a:r>
            <a:r>
              <a:rPr lang="en-US" sz="1200" b="0" i="0" u="none" strike="noStrike" kern="1200" dirty="0" err="1">
                <a:solidFill>
                  <a:schemeClr val="tx1"/>
                </a:solidFill>
                <a:effectLst/>
                <a:latin typeface="+mn-lt"/>
                <a:ea typeface="+mn-ea"/>
                <a:cs typeface="+mn-cs"/>
              </a:rPr>
              <a:t>STeLLA</a:t>
            </a:r>
            <a:r>
              <a:rPr lang="en-US" sz="1200" b="0" i="0" u="none" strike="noStrike" kern="1200" dirty="0">
                <a:solidFill>
                  <a:schemeClr val="tx1"/>
                </a:solidFill>
                <a:effectLst/>
                <a:latin typeface="+mn-lt"/>
                <a:ea typeface="+mn-ea"/>
                <a:cs typeface="+mn-cs"/>
              </a:rPr>
              <a:t> Strategy 8). Give participants some time to look at the chart and then share a few examples. Be sure to asking probe questions to make sure that participants are making their thinking about the question clear. </a:t>
            </a:r>
            <a:endParaRPr lang="en-US" dirty="0">
              <a:effectLst/>
            </a:endParaRPr>
          </a:p>
          <a:p>
            <a:pPr rtl="0"/>
            <a:endParaRPr lang="en-US" sz="1200" b="0"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Once participants have had an opportunity to discuss what happens when the puzzle pieces are different from one another and how that matched their predictions, ask the elicit question, Remember that we are thinking about proteins and how there can be so many different proteins. Does anyone have any new ideas based on the work they have done? </a:t>
            </a:r>
            <a:endParaRPr lang="en-US" dirty="0">
              <a:effectLst/>
            </a:endParaRPr>
          </a:p>
          <a:p>
            <a:pPr rtl="0"/>
            <a:r>
              <a:rPr lang="en-US" sz="1200" b="0" i="0" u="none" strike="noStrike" kern="1200" dirty="0">
                <a:solidFill>
                  <a:schemeClr val="tx1"/>
                </a:solidFill>
                <a:effectLst/>
                <a:latin typeface="+mn-lt"/>
                <a:ea typeface="+mn-ea"/>
                <a:cs typeface="+mn-cs"/>
              </a:rPr>
              <a:t>The key here is to probe participants’ thinking. The activity has not given them specific information about proteins, but if they have learned about proteins that need a specific shape to function, such as an enzyme, they may be developing some initial ideas about how using different building blocks might help proteins have a specific shape. participants do not need to understand this idea at this point in the lesson, but having a clear understanding of where participants are in their thinking will help you know where to focus in the remainder of the lesson. </a:t>
            </a:r>
            <a:endParaRPr lang="en-US" dirty="0">
              <a:effectLst/>
            </a:endParaRPr>
          </a:p>
          <a:p>
            <a:pPr rtl="0"/>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C433D294-D9E4-4B36-8737-3FFC48FDC4CF}" type="slidenum">
              <a:rPr lang="en-US" smtClean="0"/>
              <a:t>9</a:t>
            </a:fld>
            <a:endParaRPr lang="en-US"/>
          </a:p>
        </p:txBody>
      </p:sp>
    </p:spTree>
    <p:extLst>
      <p:ext uri="{BB962C8B-B14F-4D97-AF65-F5344CB8AC3E}">
        <p14:creationId xmlns:p14="http://schemas.microsoft.com/office/powerpoint/2010/main" val="901697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teams discuss the three statements to make sure they know what each means. </a:t>
            </a:r>
          </a:p>
          <a:p>
            <a:br>
              <a:rPr lang="en-US" dirty="0"/>
            </a:br>
            <a:r>
              <a:rPr lang="en-US" b="1" dirty="0"/>
              <a:t>Then distribute the MC1R Handout with the amino acid sequences on one side and the reading and protein structure on the other</a:t>
            </a:r>
            <a:r>
              <a:rPr lang="en-US" b="0" dirty="0"/>
              <a:t>.</a:t>
            </a:r>
          </a:p>
          <a:p>
            <a:endParaRPr lang="en-US" b="0" dirty="0"/>
          </a:p>
          <a:p>
            <a:r>
              <a:rPr lang="en-US" b="0" dirty="0"/>
              <a:t>Have participants study the side with the amino acid sequences and determine what is different between them. Emphasize that this is just a small portion of the sequence. </a:t>
            </a:r>
          </a:p>
          <a:p>
            <a:pPr marL="171450" indent="-171450">
              <a:buFont typeface="Arial" panose="020B0604020202020204" pitchFamily="34" charset="0"/>
              <a:buChar char="•"/>
            </a:pPr>
            <a:r>
              <a:rPr lang="en-US" b="0" dirty="0"/>
              <a:t>They should notice that there are fewer amino acids in the black jaguar protein piece than in the spotted jaguar piece. </a:t>
            </a:r>
          </a:p>
          <a:p>
            <a:pPr marL="171450" indent="-171450">
              <a:buFont typeface="Arial" panose="020B0604020202020204" pitchFamily="34" charset="0"/>
              <a:buChar char="•"/>
            </a:pPr>
            <a:r>
              <a:rPr lang="en-US" b="0" dirty="0"/>
              <a:t>They should also see that the first nine amino acids are the same. </a:t>
            </a:r>
          </a:p>
          <a:p>
            <a:pPr marL="171450" indent="-171450">
              <a:buFont typeface="Arial" panose="020B0604020202020204" pitchFamily="34" charset="0"/>
              <a:buChar char="•"/>
            </a:pPr>
            <a:r>
              <a:rPr lang="en-US" b="0" dirty="0"/>
              <a:t>Some may also realize that there is an alanine-glycine at the end of each sequence, but do not point this out if they do not notice. </a:t>
            </a:r>
          </a:p>
          <a:p>
            <a:pPr marL="0" indent="0">
              <a:buFont typeface="Arial" panose="020B0604020202020204" pitchFamily="34" charset="0"/>
              <a:buNone/>
            </a:pPr>
            <a:endParaRPr lang="en-US" b="0" dirty="0"/>
          </a:p>
          <a:p>
            <a:pPr marL="0" indent="0">
              <a:buFont typeface="Arial" panose="020B0604020202020204" pitchFamily="34" charset="0"/>
              <a:buNone/>
            </a:pPr>
            <a:r>
              <a:rPr lang="en-US" b="0" dirty="0"/>
              <a:t>The teams should then read the information in the paragraphs and make sense of the figure. Tell them that they are going to have a chance to draw the mechanism for how different colored jaguars happen, so they should underline anything that will help them draw a picture. </a:t>
            </a:r>
            <a:endParaRPr lang="en-US" dirty="0"/>
          </a:p>
        </p:txBody>
      </p:sp>
      <p:sp>
        <p:nvSpPr>
          <p:cNvPr id="4" name="Slide Number Placeholder 3"/>
          <p:cNvSpPr>
            <a:spLocks noGrp="1"/>
          </p:cNvSpPr>
          <p:nvPr>
            <p:ph type="sldNum" sz="quarter" idx="10"/>
          </p:nvPr>
        </p:nvSpPr>
        <p:spPr/>
        <p:txBody>
          <a:bodyPr/>
          <a:lstStyle/>
          <a:p>
            <a:fld id="{C433D294-D9E4-4B36-8737-3FFC48FDC4CF}" type="slidenum">
              <a:rPr lang="en-US" smtClean="0"/>
              <a:t>10</a:t>
            </a:fld>
            <a:endParaRPr lang="en-US"/>
          </a:p>
        </p:txBody>
      </p:sp>
    </p:spTree>
    <p:extLst>
      <p:ext uri="{BB962C8B-B14F-4D97-AF65-F5344CB8AC3E}">
        <p14:creationId xmlns:p14="http://schemas.microsoft.com/office/powerpoint/2010/main" val="2706325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33D294-D9E4-4B36-8737-3FFC48FDC4CF}" type="slidenum">
              <a:rPr lang="en-US" smtClean="0"/>
              <a:t>11</a:t>
            </a:fld>
            <a:endParaRPr lang="en-US"/>
          </a:p>
        </p:txBody>
      </p:sp>
    </p:spTree>
    <p:extLst>
      <p:ext uri="{BB962C8B-B14F-4D97-AF65-F5344CB8AC3E}">
        <p14:creationId xmlns:p14="http://schemas.microsoft.com/office/powerpoint/2010/main" val="1253029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BSCS focus: Models and CSW</a:t>
            </a:r>
          </a:p>
          <a:p>
            <a:endParaRPr lang="en-US" dirty="0"/>
          </a:p>
          <a:p>
            <a:pPr rtl="0"/>
            <a:r>
              <a:rPr lang="en-US" sz="1200" b="0" i="0" u="none" strike="noStrike" kern="1200" dirty="0">
                <a:solidFill>
                  <a:schemeClr val="tx1"/>
                </a:solidFill>
                <a:effectLst/>
                <a:latin typeface="+mn-lt"/>
                <a:ea typeface="+mn-ea"/>
                <a:cs typeface="+mn-cs"/>
              </a:rPr>
              <a:t>Link to the previous lesson</a:t>
            </a:r>
            <a:endParaRPr lang="en-US" dirty="0">
              <a:effectLst/>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Ask a participant to summarize what they learned in the previous lesson. Then ask others whether they agree and if there are other ideas they would like to add.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Participants should be able to describe that there are many different types of proteins in the body. They should also be able to say that some changes in organisms are caused by different amounts of proteins while others are caused by a changed structure of those proteins. Those changes can affect the way a protein functions.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Ask a participant to read the focus question. Ask if they can think of another example that might be interesting. Allow time write their ideas about the question. Reassure them that they are just beginning the lesson so they may not know the answer, but to write their best ideas (modeling for how they should remind students). They will have a chance to revise their ideas as they work through the rest of the lesson. </a:t>
            </a:r>
            <a:endParaRPr lang="en-US" dirty="0">
              <a:effectLst/>
            </a:endParaRPr>
          </a:p>
          <a:p>
            <a:pPr rtl="0"/>
            <a:r>
              <a:rPr lang="en-US" dirty="0">
                <a:effectLst/>
              </a:rPr>
              <a:t> </a:t>
            </a:r>
          </a:p>
          <a:p>
            <a:pPr rtl="0" fontAlgn="base"/>
            <a:r>
              <a:rPr lang="en-US" sz="1200" b="0" i="0" u="none" strike="noStrike" kern="1200" dirty="0">
                <a:solidFill>
                  <a:schemeClr val="tx1"/>
                </a:solidFill>
                <a:effectLst/>
                <a:latin typeface="+mn-lt"/>
                <a:ea typeface="+mn-ea"/>
                <a:cs typeface="+mn-cs"/>
              </a:rPr>
              <a:t>Allow some time for teams to discuss their thoughts. Ask elicit and probe questions to the groups. Encourage them to consider which ideas are similar and which ideas are different between their ideas. </a:t>
            </a:r>
          </a:p>
          <a:p>
            <a:endParaRPr lang="en-US" dirty="0"/>
          </a:p>
        </p:txBody>
      </p:sp>
      <p:sp>
        <p:nvSpPr>
          <p:cNvPr id="4" name="Slide Number Placeholder 3"/>
          <p:cNvSpPr>
            <a:spLocks noGrp="1"/>
          </p:cNvSpPr>
          <p:nvPr>
            <p:ph type="sldNum" sz="quarter" idx="10"/>
          </p:nvPr>
        </p:nvSpPr>
        <p:spPr/>
        <p:txBody>
          <a:bodyPr/>
          <a:lstStyle/>
          <a:p>
            <a:fld id="{50312467-8523-4228-8E6E-E379319368F3}" type="slidenum">
              <a:rPr lang="en-US" smtClean="0"/>
              <a:t>15</a:t>
            </a:fld>
            <a:endParaRPr lang="en-US"/>
          </a:p>
        </p:txBody>
      </p:sp>
    </p:spTree>
    <p:extLst>
      <p:ext uri="{BB962C8B-B14F-4D97-AF65-F5344CB8AC3E}">
        <p14:creationId xmlns:p14="http://schemas.microsoft.com/office/powerpoint/2010/main" val="325441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BFFD58B-9BA7-4977-ABCD-C69BDB5B8D11}"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63670-91CB-4325-8070-1E97CCD3EA5E}" type="slidenum">
              <a:rPr lang="en-US" smtClean="0"/>
              <a:t>‹#›</a:t>
            </a:fld>
            <a:endParaRPr lang="en-US"/>
          </a:p>
        </p:txBody>
      </p:sp>
    </p:spTree>
    <p:extLst>
      <p:ext uri="{BB962C8B-B14F-4D97-AF65-F5344CB8AC3E}">
        <p14:creationId xmlns:p14="http://schemas.microsoft.com/office/powerpoint/2010/main" val="2389730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FFD58B-9BA7-4977-ABCD-C69BDB5B8D11}"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63670-91CB-4325-8070-1E97CCD3EA5E}" type="slidenum">
              <a:rPr lang="en-US" smtClean="0"/>
              <a:t>‹#›</a:t>
            </a:fld>
            <a:endParaRPr lang="en-US"/>
          </a:p>
        </p:txBody>
      </p:sp>
    </p:spTree>
    <p:extLst>
      <p:ext uri="{BB962C8B-B14F-4D97-AF65-F5344CB8AC3E}">
        <p14:creationId xmlns:p14="http://schemas.microsoft.com/office/powerpoint/2010/main" val="3544790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FFD58B-9BA7-4977-ABCD-C69BDB5B8D11}"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63670-91CB-4325-8070-1E97CCD3EA5E}" type="slidenum">
              <a:rPr lang="en-US" smtClean="0"/>
              <a:t>‹#›</a:t>
            </a:fld>
            <a:endParaRPr lang="en-US"/>
          </a:p>
        </p:txBody>
      </p:sp>
    </p:spTree>
    <p:extLst>
      <p:ext uri="{BB962C8B-B14F-4D97-AF65-F5344CB8AC3E}">
        <p14:creationId xmlns:p14="http://schemas.microsoft.com/office/powerpoint/2010/main" val="4127411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SCS title pag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36DFE0E-D9C5-4490-85AB-C9D702D49034}"/>
              </a:ext>
            </a:extLst>
          </p:cNvPr>
          <p:cNvSpPr>
            <a:spLocks noGrp="1"/>
          </p:cNvSpPr>
          <p:nvPr>
            <p:ph type="title" hasCustomPrompt="1"/>
          </p:nvPr>
        </p:nvSpPr>
        <p:spPr>
          <a:xfrm>
            <a:off x="687938" y="2415098"/>
            <a:ext cx="7770263" cy="441693"/>
          </a:xfrm>
          <a:prstGeom prst="rect">
            <a:avLst/>
          </a:prstGeom>
        </p:spPr>
        <p:txBody>
          <a:bodyPr anchor="b"/>
          <a:lstStyle>
            <a:lvl1pPr algn="l">
              <a:defRPr sz="4000" b="1">
                <a:latin typeface="Myriad Pro" panose="020B0503030403020204" pitchFamily="34" charset="0"/>
              </a:defRPr>
            </a:lvl1pPr>
          </a:lstStyle>
          <a:p>
            <a:r>
              <a:rPr lang="en-US" dirty="0"/>
              <a:t>Click to edit Main titles</a:t>
            </a:r>
          </a:p>
        </p:txBody>
      </p:sp>
      <p:sp>
        <p:nvSpPr>
          <p:cNvPr id="6" name="Text Placeholder 14">
            <a:extLst>
              <a:ext uri="{FF2B5EF4-FFF2-40B4-BE49-F238E27FC236}">
                <a16:creationId xmlns:a16="http://schemas.microsoft.com/office/drawing/2014/main" id="{16379FD0-ECF3-402F-BEF1-90A2CDD9FD67}"/>
              </a:ext>
            </a:extLst>
          </p:cNvPr>
          <p:cNvSpPr>
            <a:spLocks noGrp="1"/>
          </p:cNvSpPr>
          <p:nvPr>
            <p:ph type="body" sz="quarter" idx="12" hasCustomPrompt="1"/>
          </p:nvPr>
        </p:nvSpPr>
        <p:spPr>
          <a:xfrm>
            <a:off x="687938" y="3359595"/>
            <a:ext cx="7757445" cy="206690"/>
          </a:xfrm>
          <a:prstGeom prst="rect">
            <a:avLst/>
          </a:prstGeom>
        </p:spPr>
        <p:txBody>
          <a:bodyPr anchor="ctr"/>
          <a:lstStyle>
            <a:lvl1pPr marL="0" indent="0">
              <a:buNone/>
              <a:defRPr sz="1600">
                <a:solidFill>
                  <a:schemeClr val="bg1"/>
                </a:solidFill>
                <a:latin typeface="Myriad Pro" panose="020B0503030403020204" pitchFamily="34" charset="0"/>
              </a:defRPr>
            </a:lvl1pPr>
          </a:lstStyle>
          <a:p>
            <a:pPr lvl="0"/>
            <a:r>
              <a:rPr lang="en-US" dirty="0"/>
              <a:t>Day, Month &amp; Date, Year</a:t>
            </a:r>
          </a:p>
        </p:txBody>
      </p:sp>
      <p:sp>
        <p:nvSpPr>
          <p:cNvPr id="7" name="Text Placeholder 7">
            <a:extLst>
              <a:ext uri="{FF2B5EF4-FFF2-40B4-BE49-F238E27FC236}">
                <a16:creationId xmlns:a16="http://schemas.microsoft.com/office/drawing/2014/main" id="{0BA57B95-60DA-4645-843B-6D892950C8FB}"/>
              </a:ext>
            </a:extLst>
          </p:cNvPr>
          <p:cNvSpPr>
            <a:spLocks noGrp="1"/>
          </p:cNvSpPr>
          <p:nvPr>
            <p:ph type="body" sz="quarter" idx="10" hasCustomPrompt="1"/>
          </p:nvPr>
        </p:nvSpPr>
        <p:spPr>
          <a:xfrm>
            <a:off x="687938" y="2928966"/>
            <a:ext cx="7770263" cy="258664"/>
          </a:xfrm>
          <a:prstGeom prst="rect">
            <a:avLst/>
          </a:prstGeom>
        </p:spPr>
        <p:txBody>
          <a:bodyPr anchor="ctr"/>
          <a:lstStyle>
            <a:lvl1pPr marL="0" indent="0" algn="l">
              <a:buNone/>
              <a:tabLst>
                <a:tab pos="803275" algn="l"/>
              </a:tabLst>
              <a:defRPr sz="3200">
                <a:solidFill>
                  <a:schemeClr val="tx1"/>
                </a:solidFill>
                <a:latin typeface="Myriad Pro" panose="020B0503030403020204" pitchFamily="34" charset="0"/>
              </a:defRPr>
            </a:lvl1pPr>
            <a:lvl2pPr marL="457200" indent="0">
              <a:buNone/>
              <a:defRPr/>
            </a:lvl2pPr>
          </a:lstStyle>
          <a:p>
            <a:pPr lvl="0"/>
            <a:r>
              <a:rPr lang="en-US" dirty="0"/>
              <a:t>Click to edit sub-title</a:t>
            </a:r>
          </a:p>
        </p:txBody>
      </p:sp>
      <p:sp>
        <p:nvSpPr>
          <p:cNvPr id="8" name="Text Placeholder 14">
            <a:extLst>
              <a:ext uri="{FF2B5EF4-FFF2-40B4-BE49-F238E27FC236}">
                <a16:creationId xmlns:a16="http://schemas.microsoft.com/office/drawing/2014/main" id="{7F644EFF-A89B-4515-901A-8B9522A93470}"/>
              </a:ext>
            </a:extLst>
          </p:cNvPr>
          <p:cNvSpPr>
            <a:spLocks noGrp="1"/>
          </p:cNvSpPr>
          <p:nvPr>
            <p:ph type="body" sz="quarter" idx="13" hasCustomPrompt="1"/>
          </p:nvPr>
        </p:nvSpPr>
        <p:spPr>
          <a:xfrm>
            <a:off x="687937" y="3672500"/>
            <a:ext cx="3884063" cy="2104454"/>
          </a:xfrm>
          <a:prstGeom prst="rect">
            <a:avLst/>
          </a:prstGeom>
        </p:spPr>
        <p:txBody>
          <a:bodyPr anchor="t"/>
          <a:lstStyle>
            <a:lvl1pPr marL="0" indent="0">
              <a:buNone/>
              <a:defRPr sz="1400">
                <a:solidFill>
                  <a:schemeClr val="bg1"/>
                </a:solidFill>
                <a:latin typeface="Myriad Pro" panose="020B0503030403020204" pitchFamily="34" charset="0"/>
              </a:defRPr>
            </a:lvl1pPr>
          </a:lstStyle>
          <a:p>
            <a:pPr lvl="0"/>
            <a:r>
              <a:rPr lang="en-US" dirty="0"/>
              <a:t>Presenter Names &amp; Affiliations</a:t>
            </a:r>
          </a:p>
        </p:txBody>
      </p:sp>
      <p:sp>
        <p:nvSpPr>
          <p:cNvPr id="9" name="Text Placeholder 7">
            <a:extLst>
              <a:ext uri="{FF2B5EF4-FFF2-40B4-BE49-F238E27FC236}">
                <a16:creationId xmlns:a16="http://schemas.microsoft.com/office/drawing/2014/main" id="{8AA137D8-CF95-49A1-B940-75382B926FD2}"/>
              </a:ext>
            </a:extLst>
          </p:cNvPr>
          <p:cNvSpPr txBox="1">
            <a:spLocks/>
          </p:cNvSpPr>
          <p:nvPr userDrawn="1"/>
        </p:nvSpPr>
        <p:spPr>
          <a:xfrm>
            <a:off x="0" y="1097308"/>
            <a:ext cx="9144000" cy="540247"/>
          </a:xfrm>
          <a:prstGeom prst="rect">
            <a:avLst/>
          </a:prstGeom>
        </p:spPr>
        <p:txBody>
          <a:bodyPr anchor="t"/>
          <a:lstStyle>
            <a:lvl1pPr marL="0" indent="0" algn="ctr" defTabSz="914400" rtl="0" eaLnBrk="1" latinLnBrk="0" hangingPunct="1">
              <a:lnSpc>
                <a:spcPct val="90000"/>
              </a:lnSpc>
              <a:spcBef>
                <a:spcPts val="1000"/>
              </a:spcBef>
              <a:buFont typeface="Arial" panose="020B0604020202020204" pitchFamily="34" charset="0"/>
              <a:buNone/>
              <a:defRPr sz="1300" kern="1200">
                <a:solidFill>
                  <a:schemeClr val="bg1"/>
                </a:solidFill>
                <a:latin typeface="Myriad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300" b="0" i="0" u="none" strike="noStrike" kern="1200" cap="none" spc="0" normalizeH="0" baseline="0" noProof="0" dirty="0">
                <a:ln>
                  <a:noFill/>
                </a:ln>
                <a:solidFill>
                  <a:srgbClr val="3184B1"/>
                </a:solidFill>
                <a:effectLst/>
                <a:uLnTx/>
                <a:uFillTx/>
                <a:latin typeface="Myriad Pro" panose="020B0503030403020204" pitchFamily="34" charset="0"/>
                <a:ea typeface="+mn-ea"/>
                <a:cs typeface="+mn-cs"/>
              </a:rPr>
              <a:t>Transforming Science Education Through Research-Driven Innovation</a:t>
            </a:r>
          </a:p>
        </p:txBody>
      </p:sp>
      <p:cxnSp>
        <p:nvCxnSpPr>
          <p:cNvPr id="10" name="Straight Connector 9">
            <a:extLst>
              <a:ext uri="{FF2B5EF4-FFF2-40B4-BE49-F238E27FC236}">
                <a16:creationId xmlns:a16="http://schemas.microsoft.com/office/drawing/2014/main" id="{390A2DAF-CC93-4062-B023-F9F12D3CD9DF}"/>
              </a:ext>
            </a:extLst>
          </p:cNvPr>
          <p:cNvCxnSpPr/>
          <p:nvPr userDrawn="1"/>
        </p:nvCxnSpPr>
        <p:spPr>
          <a:xfrm>
            <a:off x="685800" y="1110950"/>
            <a:ext cx="777240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012A57F-8065-4B67-B6E9-DA90F8D4F9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50244" y="540249"/>
            <a:ext cx="1643511" cy="453471"/>
          </a:xfrm>
          <a:prstGeom prst="rect">
            <a:avLst/>
          </a:prstGeom>
        </p:spPr>
      </p:pic>
    </p:spTree>
    <p:extLst>
      <p:ext uri="{BB962C8B-B14F-4D97-AF65-F5344CB8AC3E}">
        <p14:creationId xmlns:p14="http://schemas.microsoft.com/office/powerpoint/2010/main" val="112608813"/>
      </p:ext>
    </p:extLst>
  </p:cSld>
  <p:clrMapOvr>
    <a:masterClrMapping/>
  </p:clrMapOvr>
  <p:extLst>
    <p:ext uri="{DCECCB84-F9BA-43D5-87BE-67443E8EF086}">
      <p15:sldGuideLst xmlns:p15="http://schemas.microsoft.com/office/powerpoint/2012/main">
        <p15:guide id="2" pos="432">
          <p15:clr>
            <a:srgbClr val="FBAE40"/>
          </p15:clr>
        </p15:guide>
        <p15:guide id="3" pos="5328">
          <p15:clr>
            <a:srgbClr val="FBAE40"/>
          </p15:clr>
        </p15:guide>
        <p15:guide id="4"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FFD58B-9BA7-4977-ABCD-C69BDB5B8D11}"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63670-91CB-4325-8070-1E97CCD3EA5E}" type="slidenum">
              <a:rPr lang="en-US" smtClean="0"/>
              <a:t>‹#›</a:t>
            </a:fld>
            <a:endParaRPr lang="en-US"/>
          </a:p>
        </p:txBody>
      </p:sp>
    </p:spTree>
    <p:extLst>
      <p:ext uri="{BB962C8B-B14F-4D97-AF65-F5344CB8AC3E}">
        <p14:creationId xmlns:p14="http://schemas.microsoft.com/office/powerpoint/2010/main" val="3324672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FFD58B-9BA7-4977-ABCD-C69BDB5B8D11}"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63670-91CB-4325-8070-1E97CCD3EA5E}" type="slidenum">
              <a:rPr lang="en-US" smtClean="0"/>
              <a:t>‹#›</a:t>
            </a:fld>
            <a:endParaRPr lang="en-US"/>
          </a:p>
        </p:txBody>
      </p:sp>
    </p:spTree>
    <p:extLst>
      <p:ext uri="{BB962C8B-B14F-4D97-AF65-F5344CB8AC3E}">
        <p14:creationId xmlns:p14="http://schemas.microsoft.com/office/powerpoint/2010/main" val="1351387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FFD58B-9BA7-4977-ABCD-C69BDB5B8D11}" type="datetimeFigureOut">
              <a:rPr lang="en-US" smtClean="0"/>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963670-91CB-4325-8070-1E97CCD3EA5E}" type="slidenum">
              <a:rPr lang="en-US" smtClean="0"/>
              <a:t>‹#›</a:t>
            </a:fld>
            <a:endParaRPr lang="en-US"/>
          </a:p>
        </p:txBody>
      </p:sp>
    </p:spTree>
    <p:extLst>
      <p:ext uri="{BB962C8B-B14F-4D97-AF65-F5344CB8AC3E}">
        <p14:creationId xmlns:p14="http://schemas.microsoft.com/office/powerpoint/2010/main" val="4069155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FFD58B-9BA7-4977-ABCD-C69BDB5B8D11}" type="datetimeFigureOut">
              <a:rPr lang="en-US" smtClean="0"/>
              <a:t>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963670-91CB-4325-8070-1E97CCD3EA5E}" type="slidenum">
              <a:rPr lang="en-US" smtClean="0"/>
              <a:t>‹#›</a:t>
            </a:fld>
            <a:endParaRPr lang="en-US"/>
          </a:p>
        </p:txBody>
      </p:sp>
    </p:spTree>
    <p:extLst>
      <p:ext uri="{BB962C8B-B14F-4D97-AF65-F5344CB8AC3E}">
        <p14:creationId xmlns:p14="http://schemas.microsoft.com/office/powerpoint/2010/main" val="445961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FFD58B-9BA7-4977-ABCD-C69BDB5B8D11}" type="datetimeFigureOut">
              <a:rPr lang="en-US" smtClean="0"/>
              <a:t>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963670-91CB-4325-8070-1E97CCD3EA5E}" type="slidenum">
              <a:rPr lang="en-US" smtClean="0"/>
              <a:t>‹#›</a:t>
            </a:fld>
            <a:endParaRPr lang="en-US"/>
          </a:p>
        </p:txBody>
      </p:sp>
    </p:spTree>
    <p:extLst>
      <p:ext uri="{BB962C8B-B14F-4D97-AF65-F5344CB8AC3E}">
        <p14:creationId xmlns:p14="http://schemas.microsoft.com/office/powerpoint/2010/main" val="3290042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FFD58B-9BA7-4977-ABCD-C69BDB5B8D11}" type="datetimeFigureOut">
              <a:rPr lang="en-US" smtClean="0"/>
              <a:t>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963670-91CB-4325-8070-1E97CCD3EA5E}" type="slidenum">
              <a:rPr lang="en-US" smtClean="0"/>
              <a:t>‹#›</a:t>
            </a:fld>
            <a:endParaRPr lang="en-US"/>
          </a:p>
        </p:txBody>
      </p:sp>
    </p:spTree>
    <p:extLst>
      <p:ext uri="{BB962C8B-B14F-4D97-AF65-F5344CB8AC3E}">
        <p14:creationId xmlns:p14="http://schemas.microsoft.com/office/powerpoint/2010/main" val="1901306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FFD58B-9BA7-4977-ABCD-C69BDB5B8D11}" type="datetimeFigureOut">
              <a:rPr lang="en-US" smtClean="0"/>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963670-91CB-4325-8070-1E97CCD3EA5E}" type="slidenum">
              <a:rPr lang="en-US" smtClean="0"/>
              <a:t>‹#›</a:t>
            </a:fld>
            <a:endParaRPr lang="en-US"/>
          </a:p>
        </p:txBody>
      </p:sp>
    </p:spTree>
    <p:extLst>
      <p:ext uri="{BB962C8B-B14F-4D97-AF65-F5344CB8AC3E}">
        <p14:creationId xmlns:p14="http://schemas.microsoft.com/office/powerpoint/2010/main" val="7919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FFD58B-9BA7-4977-ABCD-C69BDB5B8D11}" type="datetimeFigureOut">
              <a:rPr lang="en-US" smtClean="0"/>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963670-91CB-4325-8070-1E97CCD3EA5E}" type="slidenum">
              <a:rPr lang="en-US" smtClean="0"/>
              <a:t>‹#›</a:t>
            </a:fld>
            <a:endParaRPr lang="en-US"/>
          </a:p>
        </p:txBody>
      </p:sp>
    </p:spTree>
    <p:extLst>
      <p:ext uri="{BB962C8B-B14F-4D97-AF65-F5344CB8AC3E}">
        <p14:creationId xmlns:p14="http://schemas.microsoft.com/office/powerpoint/2010/main" val="3668306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file:///C:\Program%20Files%20(x86)\Karen's%20Time%20Cop\PTTimeCop.exe"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hyperlink" Target="file:///C:\Program%20Files%20(x86)\Karen's%20Time%20Cop\PTTimeCop.exe" TargetMode="External"/><Relationship Id="rId2" Type="http://schemas.openxmlformats.org/officeDocument/2006/relationships/image" Target="../media/image5.png"/><Relationship Id="rId1" Type="http://schemas.openxmlformats.org/officeDocument/2006/relationships/theme" Target="../theme/theme2.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37BB782-0A45-489A-8D1C-5804B459066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31"/>
            <a:ext cx="9185564" cy="6890039"/>
          </a:xfrm>
          <a:prstGeom prst="rect">
            <a:avLst/>
          </a:prstGeom>
        </p:spPr>
      </p:pic>
      <p:pic>
        <p:nvPicPr>
          <p:cNvPr id="9" name="Picture 8">
            <a:extLst>
              <a:ext uri="{FF2B5EF4-FFF2-40B4-BE49-F238E27FC236}">
                <a16:creationId xmlns:a16="http://schemas.microsoft.com/office/drawing/2014/main" id="{FB1103F9-31B4-4CCF-8384-1E68C9E2335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212700" y="6185910"/>
            <a:ext cx="1308588" cy="361060"/>
          </a:xfrm>
          <a:prstGeom prst="rect">
            <a:avLst/>
          </a:prstGeom>
        </p:spPr>
      </p:pic>
      <p:sp>
        <p:nvSpPr>
          <p:cNvPr id="2" name="Title Placeholder 1"/>
          <p:cNvSpPr>
            <a:spLocks noGrp="1"/>
          </p:cNvSpPr>
          <p:nvPr>
            <p:ph type="title"/>
          </p:nvPr>
        </p:nvSpPr>
        <p:spPr>
          <a:xfrm>
            <a:off x="628650" y="365126"/>
            <a:ext cx="7886700" cy="60965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207698"/>
            <a:ext cx="7886700" cy="496926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FFD58B-9BA7-4977-ABCD-C69BDB5B8D11}" type="datetimeFigureOut">
              <a:rPr lang="en-US" smtClean="0"/>
              <a:t>2/7/2020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963670-91CB-4325-8070-1E97CCD3EA5E}" type="slidenum">
              <a:rPr lang="en-US" smtClean="0"/>
              <a:t>‹#›</a:t>
            </a:fld>
            <a:endParaRPr lang="en-US"/>
          </a:p>
        </p:txBody>
      </p:sp>
      <p:grpSp>
        <p:nvGrpSpPr>
          <p:cNvPr id="10" name="Group 9">
            <a:extLst>
              <a:ext uri="{FF2B5EF4-FFF2-40B4-BE49-F238E27FC236}">
                <a16:creationId xmlns:a16="http://schemas.microsoft.com/office/drawing/2014/main" id="{D7169475-530D-4201-AD7B-90533FB3B58D}"/>
              </a:ext>
            </a:extLst>
          </p:cNvPr>
          <p:cNvGrpSpPr>
            <a:grpSpLocks noChangeAspect="1"/>
          </p:cNvGrpSpPr>
          <p:nvPr userDrawn="1"/>
        </p:nvGrpSpPr>
        <p:grpSpPr>
          <a:xfrm>
            <a:off x="65505" y="17281"/>
            <a:ext cx="176035" cy="278605"/>
            <a:chOff x="0" y="0"/>
            <a:chExt cx="1527048" cy="2416035"/>
          </a:xfrm>
        </p:grpSpPr>
        <p:pic>
          <p:nvPicPr>
            <p:cNvPr id="12" name="Picture 11">
              <a:hlinkClick r:id="rId15" action="ppaction://program"/>
              <a:extLst>
                <a:ext uri="{FF2B5EF4-FFF2-40B4-BE49-F238E27FC236}">
                  <a16:creationId xmlns:a16="http://schemas.microsoft.com/office/drawing/2014/main" id="{7B5244D7-827E-482F-8142-1CAFE5E5EE5A}"/>
                </a:ext>
              </a:extLst>
            </p:cNvPr>
            <p:cNvPicPr preferRelativeResize="0">
              <a:picLocks noChangeAspect="1"/>
            </p:cNvPicPr>
            <p:nvPr/>
          </p:nvPicPr>
          <p:blipFill rotWithShape="1">
            <a:blip r:embed="rId16" cstate="print">
              <a:extLst>
                <a:ext uri="{28A0092B-C50C-407E-A947-70E740481C1C}">
                  <a14:useLocalDpi xmlns:a14="http://schemas.microsoft.com/office/drawing/2010/main" val="0"/>
                </a:ext>
              </a:extLst>
            </a:blip>
            <a:srcRect l="27988" t="8583" r="26485" b="22380"/>
            <a:stretch/>
          </p:blipFill>
          <p:spPr bwMode="auto">
            <a:xfrm>
              <a:off x="0" y="0"/>
              <a:ext cx="1527048" cy="2315959"/>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A944477A-3813-4718-9FD7-5979F77125F8}"/>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5638" t="86078" r="49586" b="5780"/>
            <a:stretch/>
          </p:blipFill>
          <p:spPr bwMode="auto">
            <a:xfrm>
              <a:off x="162838" y="2204580"/>
              <a:ext cx="1151890" cy="211455"/>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410878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7974445-B4EF-4B12-8370-7C4A5762919C}"/>
              </a:ext>
            </a:extLst>
          </p:cNvPr>
          <p:cNvGrpSpPr>
            <a:grpSpLocks noChangeAspect="1"/>
          </p:cNvGrpSpPr>
          <p:nvPr userDrawn="1"/>
        </p:nvGrpSpPr>
        <p:grpSpPr>
          <a:xfrm>
            <a:off x="65505" y="17281"/>
            <a:ext cx="176035" cy="278605"/>
            <a:chOff x="0" y="0"/>
            <a:chExt cx="1527048" cy="2416035"/>
          </a:xfrm>
        </p:grpSpPr>
        <p:pic>
          <p:nvPicPr>
            <p:cNvPr id="3" name="Picture 2">
              <a:hlinkClick r:id="rId3" action="ppaction://program"/>
              <a:extLst>
                <a:ext uri="{FF2B5EF4-FFF2-40B4-BE49-F238E27FC236}">
                  <a16:creationId xmlns:a16="http://schemas.microsoft.com/office/drawing/2014/main" id="{8942CC76-46AF-48C6-80F3-D8B059472745}"/>
                </a:ext>
              </a:extLst>
            </p:cNvPr>
            <p:cNvPicPr preferRelativeResize="0">
              <a:picLocks noChangeAspect="1"/>
            </p:cNvPicPr>
            <p:nvPr/>
          </p:nvPicPr>
          <p:blipFill rotWithShape="1">
            <a:blip r:embed="rId4" cstate="print">
              <a:extLst>
                <a:ext uri="{28A0092B-C50C-407E-A947-70E740481C1C}">
                  <a14:useLocalDpi xmlns:a14="http://schemas.microsoft.com/office/drawing/2010/main" val="0"/>
                </a:ext>
              </a:extLst>
            </a:blip>
            <a:srcRect l="27988" t="8583" r="26485" b="22380"/>
            <a:stretch/>
          </p:blipFill>
          <p:spPr bwMode="auto">
            <a:xfrm>
              <a:off x="0" y="0"/>
              <a:ext cx="1527048" cy="2315959"/>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2386AC61-FFBE-411E-9E34-653133C73F2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638" t="86078" r="49586" b="5780"/>
            <a:stretch/>
          </p:blipFill>
          <p:spPr bwMode="auto">
            <a:xfrm>
              <a:off x="162838" y="2204580"/>
              <a:ext cx="1151890" cy="211455"/>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019156462"/>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1634981"/>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publicdomainpictures.net/view-image.php?image=72387&amp;picture=baseball-hat-clipart" TargetMode="External"/><Relationship Id="rId5" Type="http://schemas.openxmlformats.org/officeDocument/2006/relationships/image" Target="../media/image6.jpg"/><Relationship Id="rId4" Type="http://schemas.openxmlformats.org/officeDocument/2006/relationships/hyperlink" Target="http://freefoodphotos.com/imagelibrary/cooking/slides/electric_ring_off.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hyperlink" Target="http://www.publicdomainpictures.net/view-image.php?image=72387&amp;picture=baseball-hat-clipar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17.png"/><Relationship Id="rId4" Type="http://schemas.openxmlformats.org/officeDocument/2006/relationships/hyperlink" Target="http://freefoodphotos.com/imagelibrary/cooking/slides/electric_ring_off.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freefoodphotos.com/imagelibrary/cooking/slides/electric_ring_off.html" TargetMode="External"/><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hyperlink" Target="http://www.publicdomainpictures.net/view-image.php?image=72387&amp;picture=baseball-hat-clipart"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hyperlink" Target="http://freefoodphotos.com/imagelibrary/cooking/slides/electric_ring_off.html" TargetMode="External"/><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hyperlink" Target="http://www.publicdomainpictures.net/view-image.php?image=72387&amp;picture=baseball-hat-clipart" TargetMode="Externa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hyperlink" Target="http://www.publicdomainpictures.net/view-image.php?image=72387&amp;picture=baseball-hat-clipart" TargetMode="External"/><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hyperlink" Target="http://walkingtowel.org/page/21" TargetMode="Externa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publicdomainpictures.net/view-image.php?image=72387&amp;picture=baseball-hat-clipart" TargetMode="External"/><Relationship Id="rId5" Type="http://schemas.openxmlformats.org/officeDocument/2006/relationships/image" Target="../media/image6.jpg"/><Relationship Id="rId4" Type="http://schemas.openxmlformats.org/officeDocument/2006/relationships/hyperlink" Target="http://freefoodphotos.com/imagelibrary/cooking/slides/electric_ring_off.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freefoodphotos.com/imagelibrary/cooking/slides/electric_ring_off.html" TargetMode="External"/><Relationship Id="rId5" Type="http://schemas.openxmlformats.org/officeDocument/2006/relationships/image" Target="../media/image7.jpg"/><Relationship Id="rId4" Type="http://schemas.openxmlformats.org/officeDocument/2006/relationships/hyperlink" Target="http://www.publicdomainpictures.net/view-image.php?image=72387&amp;picture=baseball-hat-clipart"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freefoodphotos.com/imagelibrary/cooking/slides/electric_ring_off.html" TargetMode="External"/><Relationship Id="rId9" Type="http://schemas.openxmlformats.org/officeDocument/2006/relationships/hyperlink" Target="http://www.publicdomainpictures.net/view-image.php?image=72387&amp;picture=baseball-hat-clipart"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7.jp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freefoodphotos.com/imagelibrary/cooking/slides/electric_ring_off.html" TargetMode="External"/><Relationship Id="rId9" Type="http://schemas.openxmlformats.org/officeDocument/2006/relationships/hyperlink" Target="http://www.publicdomainpictures.net/view-image.php?image=72387&amp;picture=baseball-hat-clipar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hyperlink" Target="http://www.publicdomainpictures.net/view-image.php?image=72387&amp;picture=baseball-hat-clipar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hyperlink" Target="http://freefoodphotos.com/imagelibrary/cooking/slides/electric_ring_off.html" TargetMode="Externa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publicdomainpictures.net/view-image.php?image=72387&amp;picture=baseball-hat-clipar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freefoodphotos.com/imagelibrary/cooking/slides/electric_ring_off.html" TargetMode="External"/><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hyperlink" Target="http://www.publicdomainpictures.net/view-image.php?image=72387&amp;picture=baseball-hat-clipart" TargetMode="Externa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8" Type="http://schemas.openxmlformats.org/officeDocument/2006/relationships/hyperlink" Target="http://www.publicdomainpictures.net/view-image.php?image=72387&amp;picture=baseball-hat-clipart" TargetMode="External"/><Relationship Id="rId3" Type="http://schemas.openxmlformats.org/officeDocument/2006/relationships/image" Target="../media/image7.jpg"/><Relationship Id="rId7"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freefoodphotos.com/imagelibrary/cooking/slides/electric_ring_off.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653F9-2E8B-430A-A8B0-1A14A71F34EA}"/>
              </a:ext>
            </a:extLst>
          </p:cNvPr>
          <p:cNvSpPr>
            <a:spLocks noGrp="1"/>
          </p:cNvSpPr>
          <p:nvPr>
            <p:ph type="title"/>
          </p:nvPr>
        </p:nvSpPr>
        <p:spPr/>
        <p:txBody>
          <a:bodyPr/>
          <a:lstStyle/>
          <a:p>
            <a:r>
              <a:rPr lang="en-US" dirty="0">
                <a:latin typeface="+mn-lt"/>
              </a:rPr>
              <a:t>A Study of Traits</a:t>
            </a:r>
          </a:p>
        </p:txBody>
      </p:sp>
      <p:sp>
        <p:nvSpPr>
          <p:cNvPr id="4" name="Text Placeholder 3">
            <a:extLst>
              <a:ext uri="{FF2B5EF4-FFF2-40B4-BE49-F238E27FC236}">
                <a16:creationId xmlns:a16="http://schemas.microsoft.com/office/drawing/2014/main" id="{30B8E714-9F76-4A86-9D88-D160E91D2C34}"/>
              </a:ext>
            </a:extLst>
          </p:cNvPr>
          <p:cNvSpPr>
            <a:spLocks noGrp="1"/>
          </p:cNvSpPr>
          <p:nvPr>
            <p:ph type="body" sz="quarter" idx="10"/>
          </p:nvPr>
        </p:nvSpPr>
        <p:spPr/>
        <p:txBody>
          <a:bodyPr/>
          <a:lstStyle/>
          <a:p>
            <a:r>
              <a:rPr lang="en-US" dirty="0">
                <a:latin typeface="+mn-lt"/>
              </a:rPr>
              <a:t>Lesson 3</a:t>
            </a:r>
          </a:p>
        </p:txBody>
      </p:sp>
      <p:cxnSp>
        <p:nvCxnSpPr>
          <p:cNvPr id="7" name="Straight Connector 6">
            <a:extLst>
              <a:ext uri="{FF2B5EF4-FFF2-40B4-BE49-F238E27FC236}">
                <a16:creationId xmlns:a16="http://schemas.microsoft.com/office/drawing/2014/main" id="{A557133F-6B05-4991-94E4-D914AF4CCCC9}"/>
              </a:ext>
            </a:extLst>
          </p:cNvPr>
          <p:cNvCxnSpPr/>
          <p:nvPr/>
        </p:nvCxnSpPr>
        <p:spPr>
          <a:xfrm>
            <a:off x="685800" y="1110950"/>
            <a:ext cx="777240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AA5178F-95B7-45C8-934B-7D1F7F5C3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0244" y="540249"/>
            <a:ext cx="1643511" cy="453471"/>
          </a:xfrm>
          <a:prstGeom prst="rect">
            <a:avLst/>
          </a:prstGeom>
        </p:spPr>
      </p:pic>
      <p:sp>
        <p:nvSpPr>
          <p:cNvPr id="6" name="Text Placeholder 5">
            <a:extLst>
              <a:ext uri="{FF2B5EF4-FFF2-40B4-BE49-F238E27FC236}">
                <a16:creationId xmlns:a16="http://schemas.microsoft.com/office/drawing/2014/main" id="{872FF675-C786-4BA1-BCA3-0F61BD2649DC}"/>
              </a:ext>
            </a:extLst>
          </p:cNvPr>
          <p:cNvSpPr>
            <a:spLocks noGrp="1"/>
          </p:cNvSpPr>
          <p:nvPr>
            <p:ph type="body" sz="quarter" idx="12"/>
          </p:nvPr>
        </p:nvSpPr>
        <p:spPr/>
        <p:txBody>
          <a:bodyPr/>
          <a:lstStyle/>
          <a:p>
            <a:endParaRPr lang="en-US">
              <a:latin typeface="+mn-lt"/>
            </a:endParaRPr>
          </a:p>
        </p:txBody>
      </p:sp>
    </p:spTree>
    <p:extLst>
      <p:ext uri="{BB962C8B-B14F-4D97-AF65-F5344CB8AC3E}">
        <p14:creationId xmlns:p14="http://schemas.microsoft.com/office/powerpoint/2010/main" val="883500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4B1BE-E1BF-45DB-A872-A9641E5989C3}"/>
              </a:ext>
            </a:extLst>
          </p:cNvPr>
          <p:cNvSpPr>
            <a:spLocks noGrp="1"/>
          </p:cNvSpPr>
          <p:nvPr>
            <p:ph type="title"/>
          </p:nvPr>
        </p:nvSpPr>
        <p:spPr/>
        <p:txBody>
          <a:bodyPr/>
          <a:lstStyle/>
          <a:p>
            <a:r>
              <a:rPr lang="en-US" dirty="0"/>
              <a:t>Protein Facts</a:t>
            </a:r>
          </a:p>
        </p:txBody>
      </p:sp>
      <p:sp>
        <p:nvSpPr>
          <p:cNvPr id="3" name="Content Placeholder 2">
            <a:extLst>
              <a:ext uri="{FF2B5EF4-FFF2-40B4-BE49-F238E27FC236}">
                <a16:creationId xmlns:a16="http://schemas.microsoft.com/office/drawing/2014/main" id="{6BB8CEC5-DDE4-4FB2-AAFF-71BAC883110D}"/>
              </a:ext>
            </a:extLst>
          </p:cNvPr>
          <p:cNvSpPr>
            <a:spLocks noGrp="1"/>
          </p:cNvSpPr>
          <p:nvPr>
            <p:ph idx="1"/>
          </p:nvPr>
        </p:nvSpPr>
        <p:spPr>
          <a:xfrm>
            <a:off x="628650" y="1194099"/>
            <a:ext cx="7886700" cy="4873214"/>
          </a:xfrm>
        </p:spPr>
        <p:txBody>
          <a:bodyPr>
            <a:normAutofit lnSpcReduction="10000"/>
          </a:bodyPr>
          <a:lstStyle/>
          <a:p>
            <a:pPr marL="0" indent="0">
              <a:lnSpc>
                <a:spcPct val="100000"/>
              </a:lnSpc>
              <a:spcBef>
                <a:spcPts val="1200"/>
              </a:spcBef>
              <a:spcAft>
                <a:spcPts val="600"/>
              </a:spcAft>
              <a:buNone/>
            </a:pPr>
            <a:r>
              <a:rPr lang="en-US" dirty="0"/>
              <a:t>Many amino acids are bonded together to make a protein. Three facts about proteins that will help you understand them better are: </a:t>
            </a:r>
          </a:p>
          <a:p>
            <a:pPr marL="461963" fontAlgn="base">
              <a:lnSpc>
                <a:spcPct val="100000"/>
              </a:lnSpc>
              <a:spcBef>
                <a:spcPts val="1200"/>
              </a:spcBef>
              <a:spcAft>
                <a:spcPts val="600"/>
              </a:spcAft>
            </a:pPr>
            <a:r>
              <a:rPr lang="en-US" dirty="0"/>
              <a:t>Different proteins have different sequences of amino acids. </a:t>
            </a:r>
          </a:p>
          <a:p>
            <a:pPr marL="461963" fontAlgn="base">
              <a:lnSpc>
                <a:spcPct val="100000"/>
              </a:lnSpc>
              <a:spcBef>
                <a:spcPts val="1200"/>
              </a:spcBef>
              <a:spcAft>
                <a:spcPts val="600"/>
              </a:spcAft>
            </a:pPr>
            <a:r>
              <a:rPr lang="en-US" dirty="0"/>
              <a:t>Different sequences of amino acids result in proteins that have different structures. </a:t>
            </a:r>
          </a:p>
          <a:p>
            <a:pPr marL="461963" fontAlgn="base">
              <a:lnSpc>
                <a:spcPct val="100000"/>
              </a:lnSpc>
              <a:spcBef>
                <a:spcPts val="1200"/>
              </a:spcBef>
              <a:spcAft>
                <a:spcPts val="600"/>
              </a:spcAft>
            </a:pPr>
            <a:r>
              <a:rPr lang="en-US" dirty="0"/>
              <a:t>Within a species, a particular protein, such as MC1R or hemoglobin, will have the same or nearly the same sequence in each individual. </a:t>
            </a:r>
          </a:p>
          <a:p>
            <a:pPr>
              <a:lnSpc>
                <a:spcPct val="100000"/>
              </a:lnSpc>
              <a:spcBef>
                <a:spcPts val="1200"/>
              </a:spcBef>
              <a:spcAft>
                <a:spcPts val="600"/>
              </a:spcAft>
            </a:pPr>
            <a:endParaRPr lang="en-US" dirty="0"/>
          </a:p>
        </p:txBody>
      </p:sp>
      <p:pic>
        <p:nvPicPr>
          <p:cNvPr id="5" name="Picture 4" descr="A close up of a device&#10;&#10;Description automatically generated">
            <a:extLst>
              <a:ext uri="{FF2B5EF4-FFF2-40B4-BE49-F238E27FC236}">
                <a16:creationId xmlns:a16="http://schemas.microsoft.com/office/drawing/2014/main" id="{33A813CE-0640-4EB7-B6C5-4986CD74650B}"/>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7568" t="9069" r="13385" b="10348"/>
          <a:stretch/>
        </p:blipFill>
        <p:spPr>
          <a:xfrm rot="16200000">
            <a:off x="8274075" y="305155"/>
            <a:ext cx="617837" cy="1122013"/>
          </a:xfrm>
          <a:prstGeom prst="rect">
            <a:avLst/>
          </a:prstGeom>
        </p:spPr>
      </p:pic>
      <p:sp>
        <p:nvSpPr>
          <p:cNvPr id="6" name="TextBox 5">
            <a:extLst>
              <a:ext uri="{FF2B5EF4-FFF2-40B4-BE49-F238E27FC236}">
                <a16:creationId xmlns:a16="http://schemas.microsoft.com/office/drawing/2014/main" id="{BC568034-6CA4-4BAD-8EA1-69C21B894702}"/>
              </a:ext>
            </a:extLst>
          </p:cNvPr>
          <p:cNvSpPr txBox="1"/>
          <p:nvPr/>
        </p:nvSpPr>
        <p:spPr>
          <a:xfrm>
            <a:off x="8026262" y="617839"/>
            <a:ext cx="1321075" cy="461665"/>
          </a:xfrm>
          <a:prstGeom prst="rect">
            <a:avLst/>
          </a:prstGeom>
          <a:noFill/>
        </p:spPr>
        <p:txBody>
          <a:bodyPr wrap="square" rtlCol="0">
            <a:spAutoFit/>
          </a:bodyPr>
          <a:lstStyle/>
          <a:p>
            <a:r>
              <a:rPr lang="en-US" sz="2400" b="1" dirty="0"/>
              <a:t>SE L3-7</a:t>
            </a:r>
          </a:p>
        </p:txBody>
      </p:sp>
      <p:pic>
        <p:nvPicPr>
          <p:cNvPr id="8" name="Picture 7">
            <a:extLst>
              <a:ext uri="{FF2B5EF4-FFF2-40B4-BE49-F238E27FC236}">
                <a16:creationId xmlns:a16="http://schemas.microsoft.com/office/drawing/2014/main" id="{18A4568A-8FE0-4E4D-A1B9-B9D8BD278382}"/>
              </a:ext>
            </a:extLst>
          </p:cNvPr>
          <p:cNvPicPr>
            <a:picLocks noChangeAspect="1"/>
          </p:cNvPicPr>
          <p:nvPr/>
        </p:nvPicPr>
        <p:blipFill rotWithShape="1">
          <a:blip r:embed="rId5">
            <a:duotone>
              <a:schemeClr val="accent1">
                <a:shade val="45000"/>
                <a:satMod val="135000"/>
              </a:schemeClr>
              <a:prstClr val="white"/>
            </a:duotone>
            <a:alphaModFix/>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b="15469"/>
          <a:stretch/>
        </p:blipFill>
        <p:spPr>
          <a:xfrm>
            <a:off x="8472191" y="1"/>
            <a:ext cx="721339" cy="522262"/>
          </a:xfrm>
          <a:prstGeom prst="rect">
            <a:avLst/>
          </a:prstGeom>
        </p:spPr>
      </p:pic>
    </p:spTree>
    <p:extLst>
      <p:ext uri="{BB962C8B-B14F-4D97-AF65-F5344CB8AC3E}">
        <p14:creationId xmlns:p14="http://schemas.microsoft.com/office/powerpoint/2010/main" val="539219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58275-1BA7-46FB-9476-0B27BFA3D917}"/>
              </a:ext>
            </a:extLst>
          </p:cNvPr>
          <p:cNvSpPr>
            <a:spLocks noGrp="1"/>
          </p:cNvSpPr>
          <p:nvPr>
            <p:ph type="title"/>
          </p:nvPr>
        </p:nvSpPr>
        <p:spPr/>
        <p:txBody>
          <a:bodyPr/>
          <a:lstStyle/>
          <a:p>
            <a:r>
              <a:rPr lang="en-US" dirty="0"/>
              <a:t>MC1R Protein</a:t>
            </a:r>
          </a:p>
        </p:txBody>
      </p:sp>
      <p:pic>
        <p:nvPicPr>
          <p:cNvPr id="63" name="Picture 62" descr="A close up of a device&#10;&#10;Description automatically generated">
            <a:extLst>
              <a:ext uri="{FF2B5EF4-FFF2-40B4-BE49-F238E27FC236}">
                <a16:creationId xmlns:a16="http://schemas.microsoft.com/office/drawing/2014/main" id="{7DA4CDE1-29D2-465D-9538-721AE7BE92F8}"/>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7568" t="9069" r="13385" b="10348"/>
          <a:stretch/>
        </p:blipFill>
        <p:spPr>
          <a:xfrm rot="16200000">
            <a:off x="8274075" y="305155"/>
            <a:ext cx="617837" cy="1122013"/>
          </a:xfrm>
          <a:prstGeom prst="rect">
            <a:avLst/>
          </a:prstGeom>
        </p:spPr>
      </p:pic>
      <p:sp>
        <p:nvSpPr>
          <p:cNvPr id="69" name="TextBox 68">
            <a:extLst>
              <a:ext uri="{FF2B5EF4-FFF2-40B4-BE49-F238E27FC236}">
                <a16:creationId xmlns:a16="http://schemas.microsoft.com/office/drawing/2014/main" id="{D55D6E7D-C071-4798-BC4A-FF78C8F1526C}"/>
              </a:ext>
            </a:extLst>
          </p:cNvPr>
          <p:cNvSpPr txBox="1"/>
          <p:nvPr/>
        </p:nvSpPr>
        <p:spPr>
          <a:xfrm>
            <a:off x="8026262" y="617839"/>
            <a:ext cx="1321075" cy="461665"/>
          </a:xfrm>
          <a:prstGeom prst="rect">
            <a:avLst/>
          </a:prstGeom>
          <a:noFill/>
        </p:spPr>
        <p:txBody>
          <a:bodyPr wrap="square" rtlCol="0">
            <a:spAutoFit/>
          </a:bodyPr>
          <a:lstStyle/>
          <a:p>
            <a:r>
              <a:rPr lang="en-US" sz="2400" b="1" dirty="0"/>
              <a:t>SE L3-8</a:t>
            </a:r>
          </a:p>
        </p:txBody>
      </p:sp>
      <p:pic>
        <p:nvPicPr>
          <p:cNvPr id="4" name="Picture 3">
            <a:extLst>
              <a:ext uri="{FF2B5EF4-FFF2-40B4-BE49-F238E27FC236}">
                <a16:creationId xmlns:a16="http://schemas.microsoft.com/office/drawing/2014/main" id="{F48AB0B2-837B-4741-911A-A8C9BCA4E42A}"/>
              </a:ext>
            </a:extLst>
          </p:cNvPr>
          <p:cNvPicPr>
            <a:picLocks noChangeAspect="1"/>
          </p:cNvPicPr>
          <p:nvPr/>
        </p:nvPicPr>
        <p:blipFill>
          <a:blip r:embed="rId5"/>
          <a:stretch>
            <a:fillRect/>
          </a:stretch>
        </p:blipFill>
        <p:spPr>
          <a:xfrm>
            <a:off x="1447968" y="866161"/>
            <a:ext cx="6248064" cy="5158544"/>
          </a:xfrm>
          <a:prstGeom prst="rect">
            <a:avLst/>
          </a:prstGeom>
        </p:spPr>
      </p:pic>
      <p:pic>
        <p:nvPicPr>
          <p:cNvPr id="7" name="Picture 6">
            <a:extLst>
              <a:ext uri="{FF2B5EF4-FFF2-40B4-BE49-F238E27FC236}">
                <a16:creationId xmlns:a16="http://schemas.microsoft.com/office/drawing/2014/main" id="{B5BC0BEA-B403-450A-A80B-0F2C8C0B8D30}"/>
              </a:ext>
            </a:extLst>
          </p:cNvPr>
          <p:cNvPicPr>
            <a:picLocks noChangeAspect="1"/>
          </p:cNvPicPr>
          <p:nvPr/>
        </p:nvPicPr>
        <p:blipFill rotWithShape="1">
          <a:blip r:embed="rId6">
            <a:duotone>
              <a:schemeClr val="accent1">
                <a:shade val="45000"/>
                <a:satMod val="135000"/>
              </a:schemeClr>
              <a:prstClr val="white"/>
            </a:duotone>
            <a:alphaModFix/>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b="15469"/>
          <a:stretch/>
        </p:blipFill>
        <p:spPr>
          <a:xfrm>
            <a:off x="8472191" y="1"/>
            <a:ext cx="721339" cy="522262"/>
          </a:xfrm>
          <a:prstGeom prst="rect">
            <a:avLst/>
          </a:prstGeom>
        </p:spPr>
      </p:pic>
    </p:spTree>
    <p:extLst>
      <p:ext uri="{BB962C8B-B14F-4D97-AF65-F5344CB8AC3E}">
        <p14:creationId xmlns:p14="http://schemas.microsoft.com/office/powerpoint/2010/main" val="3697450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8CE91-45C0-4E10-A0E1-3A60E85FFDFB}"/>
              </a:ext>
            </a:extLst>
          </p:cNvPr>
          <p:cNvSpPr>
            <a:spLocks noGrp="1"/>
          </p:cNvSpPr>
          <p:nvPr>
            <p:ph type="title"/>
          </p:nvPr>
        </p:nvSpPr>
        <p:spPr/>
        <p:txBody>
          <a:bodyPr/>
          <a:lstStyle/>
          <a:p>
            <a:r>
              <a:rPr lang="en-US" dirty="0"/>
              <a:t>Summarize Your Understanding</a:t>
            </a:r>
          </a:p>
        </p:txBody>
      </p:sp>
      <p:sp>
        <p:nvSpPr>
          <p:cNvPr id="3" name="Content Placeholder 2">
            <a:extLst>
              <a:ext uri="{FF2B5EF4-FFF2-40B4-BE49-F238E27FC236}">
                <a16:creationId xmlns:a16="http://schemas.microsoft.com/office/drawing/2014/main" id="{854EB9BB-7EF2-4FB5-8332-CEAB1744D67E}"/>
              </a:ext>
            </a:extLst>
          </p:cNvPr>
          <p:cNvSpPr>
            <a:spLocks noGrp="1"/>
          </p:cNvSpPr>
          <p:nvPr>
            <p:ph idx="1"/>
          </p:nvPr>
        </p:nvSpPr>
        <p:spPr/>
        <p:txBody>
          <a:bodyPr>
            <a:normAutofit/>
          </a:bodyPr>
          <a:lstStyle/>
          <a:p>
            <a:pPr>
              <a:lnSpc>
                <a:spcPct val="100000"/>
              </a:lnSpc>
              <a:spcBef>
                <a:spcPts val="1800"/>
              </a:spcBef>
              <a:spcAft>
                <a:spcPts val="1800"/>
              </a:spcAft>
            </a:pPr>
            <a:r>
              <a:rPr lang="en-US" dirty="0"/>
              <a:t>Draw a picture to show the mechanism that causes a jaguar to be spotted. </a:t>
            </a:r>
          </a:p>
          <a:p>
            <a:pPr>
              <a:lnSpc>
                <a:spcPct val="100000"/>
              </a:lnSpc>
              <a:spcBef>
                <a:spcPts val="1800"/>
              </a:spcBef>
              <a:spcAft>
                <a:spcPts val="1800"/>
              </a:spcAft>
            </a:pPr>
            <a:r>
              <a:rPr lang="en-US" dirty="0"/>
              <a:t>Draw a second picture to show the mechanism that causes a jaguar to be black. </a:t>
            </a:r>
          </a:p>
          <a:p>
            <a:pPr>
              <a:lnSpc>
                <a:spcPct val="120000"/>
              </a:lnSpc>
              <a:spcBef>
                <a:spcPts val="0"/>
              </a:spcBef>
            </a:pPr>
            <a:r>
              <a:rPr lang="en-US" dirty="0"/>
              <a:t>Label your diagrams so it is clear what each part of your picture represents. In the diagrams, show the</a:t>
            </a:r>
          </a:p>
          <a:p>
            <a:pPr marL="914400" lvl="1" indent="-231775">
              <a:lnSpc>
                <a:spcPct val="120000"/>
              </a:lnSpc>
              <a:spcBef>
                <a:spcPts val="0"/>
              </a:spcBef>
            </a:pPr>
            <a:r>
              <a:rPr lang="en-US" b="1" dirty="0"/>
              <a:t>hormone protein</a:t>
            </a:r>
            <a:endParaRPr lang="en-US" dirty="0"/>
          </a:p>
          <a:p>
            <a:pPr marL="914400" lvl="1" indent="-231775">
              <a:lnSpc>
                <a:spcPct val="120000"/>
              </a:lnSpc>
              <a:spcBef>
                <a:spcPts val="0"/>
              </a:spcBef>
            </a:pPr>
            <a:r>
              <a:rPr lang="en-US" b="1" dirty="0"/>
              <a:t>MC1R protein</a:t>
            </a:r>
            <a:r>
              <a:rPr lang="en-US" dirty="0"/>
              <a:t> </a:t>
            </a:r>
          </a:p>
          <a:p>
            <a:pPr marL="914400" lvl="1" indent="-231775">
              <a:lnSpc>
                <a:spcPct val="120000"/>
              </a:lnSpc>
              <a:spcBef>
                <a:spcPts val="0"/>
              </a:spcBef>
            </a:pPr>
            <a:r>
              <a:rPr lang="en-US" b="1" dirty="0"/>
              <a:t>types of melanin (pheomelanin or eumelanin)</a:t>
            </a:r>
            <a:endParaRPr lang="en-US" dirty="0"/>
          </a:p>
        </p:txBody>
      </p:sp>
      <p:pic>
        <p:nvPicPr>
          <p:cNvPr id="4" name="Picture 3" descr="A close up of a device&#10;&#10;Description automatically generated">
            <a:extLst>
              <a:ext uri="{FF2B5EF4-FFF2-40B4-BE49-F238E27FC236}">
                <a16:creationId xmlns:a16="http://schemas.microsoft.com/office/drawing/2014/main" id="{0626F90A-984E-47D5-B6E4-CBBA9838E81D}"/>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7568" t="9069" r="13385" b="10348"/>
          <a:stretch/>
        </p:blipFill>
        <p:spPr>
          <a:xfrm rot="16200000">
            <a:off x="8274075" y="305155"/>
            <a:ext cx="617837" cy="1122013"/>
          </a:xfrm>
          <a:prstGeom prst="rect">
            <a:avLst/>
          </a:prstGeom>
        </p:spPr>
      </p:pic>
      <p:sp>
        <p:nvSpPr>
          <p:cNvPr id="5" name="TextBox 4">
            <a:extLst>
              <a:ext uri="{FF2B5EF4-FFF2-40B4-BE49-F238E27FC236}">
                <a16:creationId xmlns:a16="http://schemas.microsoft.com/office/drawing/2014/main" id="{40BAE404-E6DF-4CC5-99B6-8DFC4135ECE8}"/>
              </a:ext>
            </a:extLst>
          </p:cNvPr>
          <p:cNvSpPr txBox="1"/>
          <p:nvPr/>
        </p:nvSpPr>
        <p:spPr>
          <a:xfrm>
            <a:off x="8026262" y="617839"/>
            <a:ext cx="1321075" cy="461665"/>
          </a:xfrm>
          <a:prstGeom prst="rect">
            <a:avLst/>
          </a:prstGeom>
          <a:noFill/>
        </p:spPr>
        <p:txBody>
          <a:bodyPr wrap="square" rtlCol="0">
            <a:spAutoFit/>
          </a:bodyPr>
          <a:lstStyle/>
          <a:p>
            <a:r>
              <a:rPr lang="en-US" sz="2400" b="1" dirty="0"/>
              <a:t>SE L3-9</a:t>
            </a:r>
          </a:p>
        </p:txBody>
      </p:sp>
      <p:pic>
        <p:nvPicPr>
          <p:cNvPr id="7" name="Picture 6">
            <a:extLst>
              <a:ext uri="{FF2B5EF4-FFF2-40B4-BE49-F238E27FC236}">
                <a16:creationId xmlns:a16="http://schemas.microsoft.com/office/drawing/2014/main" id="{49C65ECB-4093-400A-AA2F-909D3656AA1B}"/>
              </a:ext>
            </a:extLst>
          </p:cNvPr>
          <p:cNvPicPr>
            <a:picLocks noChangeAspect="1"/>
          </p:cNvPicPr>
          <p:nvPr/>
        </p:nvPicPr>
        <p:blipFill rotWithShape="1">
          <a:blip r:embed="rId4">
            <a:duotone>
              <a:schemeClr val="accent1">
                <a:shade val="45000"/>
                <a:satMod val="135000"/>
              </a:schemeClr>
              <a:prstClr val="white"/>
            </a:duotone>
            <a:alphaModFix/>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b="15469"/>
          <a:stretch/>
        </p:blipFill>
        <p:spPr>
          <a:xfrm>
            <a:off x="8472191" y="1"/>
            <a:ext cx="721339" cy="522262"/>
          </a:xfrm>
          <a:prstGeom prst="rect">
            <a:avLst/>
          </a:prstGeom>
        </p:spPr>
      </p:pic>
    </p:spTree>
    <p:extLst>
      <p:ext uri="{BB962C8B-B14F-4D97-AF65-F5344CB8AC3E}">
        <p14:creationId xmlns:p14="http://schemas.microsoft.com/office/powerpoint/2010/main" val="2920969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E82C1-0FC1-475C-A646-4FDFA01B7CE9}"/>
              </a:ext>
            </a:extLst>
          </p:cNvPr>
          <p:cNvSpPr>
            <a:spLocks noGrp="1"/>
          </p:cNvSpPr>
          <p:nvPr>
            <p:ph type="title"/>
          </p:nvPr>
        </p:nvSpPr>
        <p:spPr/>
        <p:txBody>
          <a:bodyPr/>
          <a:lstStyle/>
          <a:p>
            <a:r>
              <a:rPr lang="en-US" dirty="0"/>
              <a:t>Synthesize and Summarize</a:t>
            </a:r>
          </a:p>
        </p:txBody>
      </p:sp>
      <p:graphicFrame>
        <p:nvGraphicFramePr>
          <p:cNvPr id="4" name="Content Placeholder 3">
            <a:extLst>
              <a:ext uri="{FF2B5EF4-FFF2-40B4-BE49-F238E27FC236}">
                <a16:creationId xmlns:a16="http://schemas.microsoft.com/office/drawing/2014/main" id="{57B8847A-52BE-4722-BB21-1639BC1B8270}"/>
              </a:ext>
            </a:extLst>
          </p:cNvPr>
          <p:cNvGraphicFramePr>
            <a:graphicFrameLocks noGrp="1"/>
          </p:cNvGraphicFramePr>
          <p:nvPr>
            <p:ph idx="1"/>
            <p:extLst>
              <p:ext uri="{D42A27DB-BD31-4B8C-83A1-F6EECF244321}">
                <p14:modId xmlns:p14="http://schemas.microsoft.com/office/powerpoint/2010/main" val="2422823374"/>
              </p:ext>
            </p:extLst>
          </p:nvPr>
        </p:nvGraphicFramePr>
        <p:xfrm>
          <a:off x="263562" y="1108037"/>
          <a:ext cx="8616876" cy="5029200"/>
        </p:xfrm>
        <a:graphic>
          <a:graphicData uri="http://schemas.openxmlformats.org/drawingml/2006/table">
            <a:tbl>
              <a:tblPr/>
              <a:tblGrid>
                <a:gridCol w="4308438">
                  <a:extLst>
                    <a:ext uri="{9D8B030D-6E8A-4147-A177-3AD203B41FA5}">
                      <a16:colId xmlns:a16="http://schemas.microsoft.com/office/drawing/2014/main" val="2103355950"/>
                    </a:ext>
                  </a:extLst>
                </a:gridCol>
                <a:gridCol w="4308438">
                  <a:extLst>
                    <a:ext uri="{9D8B030D-6E8A-4147-A177-3AD203B41FA5}">
                      <a16:colId xmlns:a16="http://schemas.microsoft.com/office/drawing/2014/main" val="1326090628"/>
                    </a:ext>
                  </a:extLst>
                </a:gridCol>
              </a:tblGrid>
              <a:tr h="944034">
                <a:tc>
                  <a:txBody>
                    <a:bodyPr/>
                    <a:lstStyle/>
                    <a:p>
                      <a:pPr algn="ctr" rtl="0" fontAlgn="ctr">
                        <a:spcBef>
                          <a:spcPts val="0"/>
                        </a:spcBef>
                        <a:spcAft>
                          <a:spcPts val="0"/>
                        </a:spcAft>
                      </a:pPr>
                      <a:r>
                        <a:rPr lang="en-US" sz="2000" b="1" i="0" u="none" strike="noStrike" dirty="0">
                          <a:solidFill>
                            <a:srgbClr val="000000"/>
                          </a:solidFill>
                          <a:effectLst/>
                          <a:latin typeface="Calibri" panose="020F0502020204030204" pitchFamily="34" charset="0"/>
                        </a:rPr>
                        <a:t>Characteristic of a Protein</a:t>
                      </a:r>
                      <a:endParaRPr lang="en-US" sz="2000" b="1" dirty="0">
                        <a:effectLst/>
                      </a:endParaRPr>
                    </a:p>
                  </a:txBody>
                  <a:tcPr marL="73025" marR="730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ctr">
                        <a:spcBef>
                          <a:spcPts val="0"/>
                        </a:spcBef>
                        <a:spcAft>
                          <a:spcPts val="0"/>
                        </a:spcAft>
                      </a:pPr>
                      <a:r>
                        <a:rPr lang="en-US" sz="2000" b="1" i="0" u="none" strike="noStrike" dirty="0">
                          <a:solidFill>
                            <a:srgbClr val="000000"/>
                          </a:solidFill>
                          <a:effectLst/>
                          <a:latin typeface="Calibri" panose="020F0502020204030204" pitchFamily="34" charset="0"/>
                        </a:rPr>
                        <a:t>Is the characteristic the same or different between MC1R, hormone and melanin? </a:t>
                      </a:r>
                      <a:endParaRPr lang="en-US" sz="2000" b="1" dirty="0">
                        <a:effectLst/>
                      </a:endParaRPr>
                    </a:p>
                  </a:txBody>
                  <a:tcPr marL="73025" marR="730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84691499"/>
                  </a:ext>
                </a:extLst>
              </a:tr>
              <a:tr h="1005840">
                <a:tc>
                  <a:txBody>
                    <a:bodyPr/>
                    <a:lstStyle/>
                    <a:p>
                      <a:pPr algn="ctr" rtl="0" fontAlgn="ctr">
                        <a:spcBef>
                          <a:spcPts val="0"/>
                        </a:spcBef>
                        <a:spcAft>
                          <a:spcPts val="0"/>
                        </a:spcAft>
                      </a:pPr>
                      <a:r>
                        <a:rPr lang="en-US" sz="2000" b="0" i="0" u="none" strike="noStrike" dirty="0">
                          <a:solidFill>
                            <a:srgbClr val="000000"/>
                          </a:solidFill>
                          <a:effectLst/>
                          <a:latin typeface="Calibri" panose="020F0502020204030204" pitchFamily="34" charset="0"/>
                        </a:rPr>
                        <a:t>The twenty amino acids that can be used as the building blocks to make a peptide or protein.</a:t>
                      </a:r>
                      <a:endParaRPr lang="en-US" sz="2000" dirty="0">
                        <a:effectLst/>
                      </a:endParaRPr>
                    </a:p>
                  </a:txBody>
                  <a:tcPr marL="73025" marR="730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ctr">
                        <a:spcBef>
                          <a:spcPts val="0"/>
                        </a:spcBef>
                        <a:spcAft>
                          <a:spcPts val="0"/>
                        </a:spcAft>
                      </a:pPr>
                      <a:r>
                        <a:rPr lang="en-US" sz="4400" dirty="0">
                          <a:effectLst/>
                        </a:rPr>
                        <a:t> </a:t>
                      </a:r>
                    </a:p>
                  </a:txBody>
                  <a:tcPr marL="73025" marR="730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7144450"/>
                  </a:ext>
                </a:extLst>
              </a:tr>
              <a:tr h="1005840">
                <a:tc>
                  <a:txBody>
                    <a:bodyPr/>
                    <a:lstStyle/>
                    <a:p>
                      <a:pPr algn="ctr" rtl="0" fontAlgn="ctr">
                        <a:spcBef>
                          <a:spcPts val="0"/>
                        </a:spcBef>
                        <a:spcAft>
                          <a:spcPts val="0"/>
                        </a:spcAft>
                      </a:pPr>
                      <a:r>
                        <a:rPr lang="en-US" sz="2000" b="0" i="0" u="none" strike="noStrike" dirty="0">
                          <a:solidFill>
                            <a:srgbClr val="000000"/>
                          </a:solidFill>
                          <a:effectLst/>
                          <a:latin typeface="Calibri" panose="020F0502020204030204" pitchFamily="34" charset="0"/>
                        </a:rPr>
                        <a:t>The process by which the amino acids bond to each other.</a:t>
                      </a:r>
                      <a:endParaRPr lang="en-US" sz="2000" dirty="0">
                        <a:effectLst/>
                      </a:endParaRPr>
                    </a:p>
                  </a:txBody>
                  <a:tcPr marL="73025" marR="730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ctr">
                        <a:spcBef>
                          <a:spcPts val="0"/>
                        </a:spcBef>
                        <a:spcAft>
                          <a:spcPts val="0"/>
                        </a:spcAft>
                      </a:pPr>
                      <a:r>
                        <a:rPr lang="en-US" sz="4400" dirty="0">
                          <a:effectLst/>
                        </a:rPr>
                        <a:t> </a:t>
                      </a:r>
                    </a:p>
                  </a:txBody>
                  <a:tcPr marL="73025" marR="730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69852"/>
                  </a:ext>
                </a:extLst>
              </a:tr>
              <a:tr h="1005840">
                <a:tc>
                  <a:txBody>
                    <a:bodyPr/>
                    <a:lstStyle/>
                    <a:p>
                      <a:pPr algn="ctr" rtl="0" fontAlgn="ctr">
                        <a:spcBef>
                          <a:spcPts val="0"/>
                        </a:spcBef>
                        <a:spcAft>
                          <a:spcPts val="0"/>
                        </a:spcAft>
                      </a:pPr>
                      <a:r>
                        <a:rPr lang="en-US" sz="2000" b="0" i="0" u="none" strike="noStrike" dirty="0">
                          <a:solidFill>
                            <a:srgbClr val="000000"/>
                          </a:solidFill>
                          <a:effectLst/>
                          <a:latin typeface="Calibri" panose="020F0502020204030204" pitchFamily="34" charset="0"/>
                        </a:rPr>
                        <a:t>The sequence of amino acids.</a:t>
                      </a:r>
                      <a:endParaRPr lang="en-US" sz="2000" dirty="0">
                        <a:effectLst/>
                      </a:endParaRPr>
                    </a:p>
                  </a:txBody>
                  <a:tcPr marL="73025" marR="730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ctr">
                        <a:spcBef>
                          <a:spcPts val="0"/>
                        </a:spcBef>
                        <a:spcAft>
                          <a:spcPts val="0"/>
                        </a:spcAft>
                      </a:pPr>
                      <a:r>
                        <a:rPr lang="en-US" sz="4400" dirty="0">
                          <a:effectLst/>
                        </a:rPr>
                        <a:t> </a:t>
                      </a:r>
                    </a:p>
                  </a:txBody>
                  <a:tcPr marL="73025" marR="730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4277031"/>
                  </a:ext>
                </a:extLst>
              </a:tr>
              <a:tr h="1005840">
                <a:tc>
                  <a:txBody>
                    <a:bodyPr/>
                    <a:lstStyle/>
                    <a:p>
                      <a:pPr algn="ctr" rtl="0" fontAlgn="ctr">
                        <a:spcBef>
                          <a:spcPts val="0"/>
                        </a:spcBef>
                        <a:spcAft>
                          <a:spcPts val="0"/>
                        </a:spcAft>
                      </a:pPr>
                      <a:r>
                        <a:rPr lang="en-US" sz="2000" b="0" i="0" u="none" strike="noStrike" dirty="0">
                          <a:solidFill>
                            <a:srgbClr val="000000"/>
                          </a:solidFill>
                          <a:effectLst/>
                          <a:latin typeface="Calibri" panose="020F0502020204030204" pitchFamily="34" charset="0"/>
                        </a:rPr>
                        <a:t>The structure of the proteins.</a:t>
                      </a:r>
                      <a:endParaRPr lang="en-US" sz="2000" dirty="0">
                        <a:effectLst/>
                      </a:endParaRPr>
                    </a:p>
                  </a:txBody>
                  <a:tcPr marL="73025" marR="730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ctr">
                        <a:spcBef>
                          <a:spcPts val="0"/>
                        </a:spcBef>
                        <a:spcAft>
                          <a:spcPts val="0"/>
                        </a:spcAft>
                      </a:pPr>
                      <a:r>
                        <a:rPr lang="en-US" sz="4400" dirty="0">
                          <a:effectLst/>
                        </a:rPr>
                        <a:t> </a:t>
                      </a:r>
                    </a:p>
                  </a:txBody>
                  <a:tcPr marL="73025" marR="730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9937501"/>
                  </a:ext>
                </a:extLst>
              </a:tr>
            </a:tbl>
          </a:graphicData>
        </a:graphic>
      </p:graphicFrame>
      <p:pic>
        <p:nvPicPr>
          <p:cNvPr id="5" name="Picture 4" descr="A close up of a device&#10;&#10;Description automatically generated">
            <a:extLst>
              <a:ext uri="{FF2B5EF4-FFF2-40B4-BE49-F238E27FC236}">
                <a16:creationId xmlns:a16="http://schemas.microsoft.com/office/drawing/2014/main" id="{5C3025C6-F843-49AF-84FD-80C748ED734C}"/>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7568" t="9069" r="13385" b="10348"/>
          <a:stretch/>
        </p:blipFill>
        <p:spPr>
          <a:xfrm rot="16200000">
            <a:off x="8274075" y="305155"/>
            <a:ext cx="617837" cy="1122013"/>
          </a:xfrm>
          <a:prstGeom prst="rect">
            <a:avLst/>
          </a:prstGeom>
        </p:spPr>
      </p:pic>
      <p:sp>
        <p:nvSpPr>
          <p:cNvPr id="6" name="TextBox 5">
            <a:extLst>
              <a:ext uri="{FF2B5EF4-FFF2-40B4-BE49-F238E27FC236}">
                <a16:creationId xmlns:a16="http://schemas.microsoft.com/office/drawing/2014/main" id="{0C65BEFC-7277-4081-8CA6-48546947BD31}"/>
              </a:ext>
            </a:extLst>
          </p:cNvPr>
          <p:cNvSpPr txBox="1"/>
          <p:nvPr/>
        </p:nvSpPr>
        <p:spPr>
          <a:xfrm>
            <a:off x="8021987" y="611944"/>
            <a:ext cx="1321075" cy="461665"/>
          </a:xfrm>
          <a:prstGeom prst="rect">
            <a:avLst/>
          </a:prstGeom>
          <a:noFill/>
        </p:spPr>
        <p:txBody>
          <a:bodyPr wrap="square" rtlCol="0">
            <a:spAutoFit/>
          </a:bodyPr>
          <a:lstStyle/>
          <a:p>
            <a:r>
              <a:rPr lang="en-US" sz="2400" b="1" dirty="0"/>
              <a:t>SE L3-10</a:t>
            </a:r>
          </a:p>
        </p:txBody>
      </p:sp>
      <p:pic>
        <p:nvPicPr>
          <p:cNvPr id="8" name="Picture 7">
            <a:extLst>
              <a:ext uri="{FF2B5EF4-FFF2-40B4-BE49-F238E27FC236}">
                <a16:creationId xmlns:a16="http://schemas.microsoft.com/office/drawing/2014/main" id="{36BFDC35-4814-4529-B95F-7352AC7D8762}"/>
              </a:ext>
            </a:extLst>
          </p:cNvPr>
          <p:cNvPicPr>
            <a:picLocks noChangeAspect="1"/>
          </p:cNvPicPr>
          <p:nvPr/>
        </p:nvPicPr>
        <p:blipFill rotWithShape="1">
          <a:blip r:embed="rId4">
            <a:duotone>
              <a:schemeClr val="accent1">
                <a:shade val="45000"/>
                <a:satMod val="135000"/>
              </a:schemeClr>
              <a:prstClr val="white"/>
            </a:duotone>
            <a:alphaModFix/>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b="15469"/>
          <a:stretch/>
        </p:blipFill>
        <p:spPr>
          <a:xfrm>
            <a:off x="8472191" y="1"/>
            <a:ext cx="721339" cy="522262"/>
          </a:xfrm>
          <a:prstGeom prst="rect">
            <a:avLst/>
          </a:prstGeom>
        </p:spPr>
      </p:pic>
    </p:spTree>
    <p:extLst>
      <p:ext uri="{BB962C8B-B14F-4D97-AF65-F5344CB8AC3E}">
        <p14:creationId xmlns:p14="http://schemas.microsoft.com/office/powerpoint/2010/main" val="2651033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35986-F146-4290-B134-E42E4545744B}"/>
              </a:ext>
            </a:extLst>
          </p:cNvPr>
          <p:cNvSpPr>
            <a:spLocks noGrp="1"/>
          </p:cNvSpPr>
          <p:nvPr>
            <p:ph type="title"/>
          </p:nvPr>
        </p:nvSpPr>
        <p:spPr/>
        <p:txBody>
          <a:bodyPr/>
          <a:lstStyle/>
          <a:p>
            <a:r>
              <a:rPr lang="en-US" dirty="0"/>
              <a:t>Question Board</a:t>
            </a:r>
          </a:p>
        </p:txBody>
      </p:sp>
      <p:pic>
        <p:nvPicPr>
          <p:cNvPr id="4" name="Picture 3">
            <a:extLst>
              <a:ext uri="{FF2B5EF4-FFF2-40B4-BE49-F238E27FC236}">
                <a16:creationId xmlns:a16="http://schemas.microsoft.com/office/drawing/2014/main" id="{530A95C8-AF7B-49DA-84D5-E96D3295DA0E}"/>
              </a:ext>
            </a:extLst>
          </p:cNvPr>
          <p:cNvPicPr>
            <a:picLocks noChangeAspect="1"/>
          </p:cNvPicPr>
          <p:nvPr/>
        </p:nvPicPr>
        <p:blipFill>
          <a:blip r:embed="rId2">
            <a:duotone>
              <a:schemeClr val="accent1">
                <a:shade val="45000"/>
                <a:satMod val="135000"/>
              </a:schemeClr>
              <a:prstClr val="white"/>
            </a:duotone>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472191" y="1"/>
            <a:ext cx="721339" cy="617838"/>
          </a:xfrm>
          <a:prstGeom prst="rect">
            <a:avLst/>
          </a:prstGeom>
        </p:spPr>
      </p:pic>
      <p:pic>
        <p:nvPicPr>
          <p:cNvPr id="10" name="Content Placeholder 9" descr="A close up of a logo&#10;&#10;Description automatically generated">
            <a:extLst>
              <a:ext uri="{FF2B5EF4-FFF2-40B4-BE49-F238E27FC236}">
                <a16:creationId xmlns:a16="http://schemas.microsoft.com/office/drawing/2014/main" id="{65A6B2A6-9499-4A1D-A9B1-8F5AAC69BCA9}"/>
              </a:ext>
            </a:extLst>
          </p:cNvPr>
          <p:cNvPicPr>
            <a:picLocks noGrp="1" noChangeAspect="1"/>
          </p:cNvPicPr>
          <p:nvPr>
            <p:ph idx="1"/>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565003" y="1169480"/>
            <a:ext cx="2569580" cy="4355221"/>
          </a:xfrm>
        </p:spPr>
      </p:pic>
    </p:spTree>
    <p:extLst>
      <p:ext uri="{BB962C8B-B14F-4D97-AF65-F5344CB8AC3E}">
        <p14:creationId xmlns:p14="http://schemas.microsoft.com/office/powerpoint/2010/main" val="1116505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FE44A-E2B1-491A-AD04-09A76732CAFD}"/>
              </a:ext>
            </a:extLst>
          </p:cNvPr>
          <p:cNvSpPr>
            <a:spLocks noGrp="1"/>
          </p:cNvSpPr>
          <p:nvPr>
            <p:ph type="title"/>
          </p:nvPr>
        </p:nvSpPr>
        <p:spPr/>
        <p:txBody>
          <a:bodyPr>
            <a:normAutofit/>
          </a:bodyPr>
          <a:lstStyle/>
          <a:p>
            <a:r>
              <a:rPr lang="en-US" dirty="0"/>
              <a:t>Focus Question #3</a:t>
            </a:r>
          </a:p>
        </p:txBody>
      </p:sp>
      <p:sp>
        <p:nvSpPr>
          <p:cNvPr id="3" name="Content Placeholder 2">
            <a:extLst>
              <a:ext uri="{FF2B5EF4-FFF2-40B4-BE49-F238E27FC236}">
                <a16:creationId xmlns:a16="http://schemas.microsoft.com/office/drawing/2014/main" id="{E7610AE5-DCE1-4237-9BAF-51B7A230DF5D}"/>
              </a:ext>
            </a:extLst>
          </p:cNvPr>
          <p:cNvSpPr>
            <a:spLocks noGrp="1"/>
          </p:cNvSpPr>
          <p:nvPr>
            <p:ph idx="1"/>
          </p:nvPr>
        </p:nvSpPr>
        <p:spPr>
          <a:xfrm>
            <a:off x="671809" y="2743201"/>
            <a:ext cx="7800382" cy="914400"/>
          </a:xfrm>
        </p:spPr>
        <p:txBody>
          <a:bodyPr>
            <a:normAutofit/>
          </a:bodyPr>
          <a:lstStyle/>
          <a:p>
            <a:pPr marL="0" indent="0">
              <a:buNone/>
            </a:pPr>
            <a:r>
              <a:rPr lang="en-US" dirty="0"/>
              <a:t>How can a protein determine the traits, and versions of a trait, of an individual organism?</a:t>
            </a:r>
          </a:p>
        </p:txBody>
      </p:sp>
      <p:sp>
        <p:nvSpPr>
          <p:cNvPr id="4" name="Rectangle 3">
            <a:extLst>
              <a:ext uri="{FF2B5EF4-FFF2-40B4-BE49-F238E27FC236}">
                <a16:creationId xmlns:a16="http://schemas.microsoft.com/office/drawing/2014/main" id="{295849B1-55D7-4D4A-ADB8-35ADCE68C56A}"/>
              </a:ext>
            </a:extLst>
          </p:cNvPr>
          <p:cNvSpPr/>
          <p:nvPr/>
        </p:nvSpPr>
        <p:spPr>
          <a:xfrm>
            <a:off x="671809" y="2514600"/>
            <a:ext cx="7798423" cy="1347395"/>
          </a:xfrm>
          <a:prstGeom prst="rect">
            <a:avLst/>
          </a:prstGeom>
          <a:noFill/>
          <a:ln w="28575">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5" name="Picture 4" descr="A close up of a device&#10;&#10;Description automatically generated">
            <a:extLst>
              <a:ext uri="{FF2B5EF4-FFF2-40B4-BE49-F238E27FC236}">
                <a16:creationId xmlns:a16="http://schemas.microsoft.com/office/drawing/2014/main" id="{8927FB67-AFC7-4429-A35C-9EE1B8B23C65}"/>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7568" t="9069" r="13385" b="10348"/>
          <a:stretch/>
        </p:blipFill>
        <p:spPr>
          <a:xfrm rot="16200000">
            <a:off x="8274075" y="305155"/>
            <a:ext cx="617837" cy="1122013"/>
          </a:xfrm>
          <a:prstGeom prst="rect">
            <a:avLst/>
          </a:prstGeom>
        </p:spPr>
      </p:pic>
      <p:sp>
        <p:nvSpPr>
          <p:cNvPr id="6" name="TextBox 5">
            <a:extLst>
              <a:ext uri="{FF2B5EF4-FFF2-40B4-BE49-F238E27FC236}">
                <a16:creationId xmlns:a16="http://schemas.microsoft.com/office/drawing/2014/main" id="{AD1DCAD7-63F9-4DA0-A36F-50760DF35AAB}"/>
              </a:ext>
            </a:extLst>
          </p:cNvPr>
          <p:cNvSpPr txBox="1"/>
          <p:nvPr/>
        </p:nvSpPr>
        <p:spPr>
          <a:xfrm>
            <a:off x="8026262" y="617839"/>
            <a:ext cx="1321075" cy="461665"/>
          </a:xfrm>
          <a:prstGeom prst="rect">
            <a:avLst/>
          </a:prstGeom>
          <a:noFill/>
        </p:spPr>
        <p:txBody>
          <a:bodyPr wrap="square" rtlCol="0">
            <a:spAutoFit/>
          </a:bodyPr>
          <a:lstStyle/>
          <a:p>
            <a:r>
              <a:rPr lang="en-US" sz="2400" b="1" dirty="0"/>
              <a:t>SE L3-10</a:t>
            </a:r>
          </a:p>
        </p:txBody>
      </p:sp>
      <p:pic>
        <p:nvPicPr>
          <p:cNvPr id="8" name="Picture 7">
            <a:extLst>
              <a:ext uri="{FF2B5EF4-FFF2-40B4-BE49-F238E27FC236}">
                <a16:creationId xmlns:a16="http://schemas.microsoft.com/office/drawing/2014/main" id="{C9E89CF9-1ECC-45C5-ADD9-42C40439B301}"/>
              </a:ext>
            </a:extLst>
          </p:cNvPr>
          <p:cNvPicPr>
            <a:picLocks noChangeAspect="1"/>
          </p:cNvPicPr>
          <p:nvPr/>
        </p:nvPicPr>
        <p:blipFill rotWithShape="1">
          <a:blip r:embed="rId5">
            <a:duotone>
              <a:schemeClr val="accent1">
                <a:shade val="45000"/>
                <a:satMod val="135000"/>
              </a:schemeClr>
              <a:prstClr val="white"/>
            </a:duotone>
            <a:alphaModFix/>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b="15469"/>
          <a:stretch/>
        </p:blipFill>
        <p:spPr>
          <a:xfrm>
            <a:off x="8472191" y="1"/>
            <a:ext cx="721339" cy="522262"/>
          </a:xfrm>
          <a:prstGeom prst="rect">
            <a:avLst/>
          </a:prstGeom>
        </p:spPr>
      </p:pic>
    </p:spTree>
    <p:extLst>
      <p:ext uri="{BB962C8B-B14F-4D97-AF65-F5344CB8AC3E}">
        <p14:creationId xmlns:p14="http://schemas.microsoft.com/office/powerpoint/2010/main" val="3462536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FE44A-E2B1-491A-AD04-09A76732CAFD}"/>
              </a:ext>
            </a:extLst>
          </p:cNvPr>
          <p:cNvSpPr>
            <a:spLocks noGrp="1"/>
          </p:cNvSpPr>
          <p:nvPr>
            <p:ph type="title"/>
          </p:nvPr>
        </p:nvSpPr>
        <p:spPr/>
        <p:txBody>
          <a:bodyPr>
            <a:normAutofit/>
          </a:bodyPr>
          <a:lstStyle/>
          <a:p>
            <a:r>
              <a:rPr lang="en-US" dirty="0"/>
              <a:t>Focus Question #3</a:t>
            </a:r>
          </a:p>
        </p:txBody>
      </p:sp>
      <p:sp>
        <p:nvSpPr>
          <p:cNvPr id="3" name="Content Placeholder 2">
            <a:extLst>
              <a:ext uri="{FF2B5EF4-FFF2-40B4-BE49-F238E27FC236}">
                <a16:creationId xmlns:a16="http://schemas.microsoft.com/office/drawing/2014/main" id="{E7610AE5-DCE1-4237-9BAF-51B7A230DF5D}"/>
              </a:ext>
            </a:extLst>
          </p:cNvPr>
          <p:cNvSpPr>
            <a:spLocks noGrp="1"/>
          </p:cNvSpPr>
          <p:nvPr>
            <p:ph idx="1"/>
          </p:nvPr>
        </p:nvSpPr>
        <p:spPr>
          <a:xfrm>
            <a:off x="650229" y="2772411"/>
            <a:ext cx="7843541" cy="846452"/>
          </a:xfrm>
        </p:spPr>
        <p:txBody>
          <a:bodyPr>
            <a:normAutofit lnSpcReduction="10000"/>
          </a:bodyPr>
          <a:lstStyle/>
          <a:p>
            <a:pPr marL="0" indent="0">
              <a:buNone/>
            </a:pPr>
            <a:r>
              <a:rPr lang="en-US" dirty="0"/>
              <a:t>How can a protein determine the traits, and versions of a trait, of an individual organism?</a:t>
            </a:r>
          </a:p>
        </p:txBody>
      </p:sp>
      <p:sp>
        <p:nvSpPr>
          <p:cNvPr id="4" name="Rectangle 3">
            <a:extLst>
              <a:ext uri="{FF2B5EF4-FFF2-40B4-BE49-F238E27FC236}">
                <a16:creationId xmlns:a16="http://schemas.microsoft.com/office/drawing/2014/main" id="{295849B1-55D7-4D4A-ADB8-35ADCE68C56A}"/>
              </a:ext>
            </a:extLst>
          </p:cNvPr>
          <p:cNvSpPr/>
          <p:nvPr/>
        </p:nvSpPr>
        <p:spPr>
          <a:xfrm>
            <a:off x="628650" y="2514600"/>
            <a:ext cx="7843541" cy="1362075"/>
          </a:xfrm>
          <a:prstGeom prst="rect">
            <a:avLst/>
          </a:prstGeom>
          <a:noFill/>
          <a:ln w="28575">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id="{348E0B04-E0AE-4B7F-A9AB-7D94BA085DBD}"/>
              </a:ext>
            </a:extLst>
          </p:cNvPr>
          <p:cNvPicPr>
            <a:picLocks noChangeAspect="1"/>
          </p:cNvPicPr>
          <p:nvPr/>
        </p:nvPicPr>
        <p:blipFill>
          <a:blip r:embed="rId3">
            <a:duotone>
              <a:schemeClr val="accent1">
                <a:shade val="45000"/>
                <a:satMod val="135000"/>
              </a:schemeClr>
              <a:prstClr val="white"/>
            </a:duotone>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472191" y="1"/>
            <a:ext cx="721339" cy="617838"/>
          </a:xfrm>
          <a:prstGeom prst="rect">
            <a:avLst/>
          </a:prstGeom>
        </p:spPr>
      </p:pic>
      <p:pic>
        <p:nvPicPr>
          <p:cNvPr id="6" name="Picture 5" descr="A close up of a device&#10;&#10;Description automatically generated">
            <a:extLst>
              <a:ext uri="{FF2B5EF4-FFF2-40B4-BE49-F238E27FC236}">
                <a16:creationId xmlns:a16="http://schemas.microsoft.com/office/drawing/2014/main" id="{DCD0B5B5-D5FF-4725-857D-3BB302B0B8E9}"/>
              </a:ext>
            </a:extLst>
          </p:cNvPr>
          <p:cNvPicPr>
            <a:picLocks noChangeAspect="1"/>
          </p:cNvPicPr>
          <p:nvPr/>
        </p:nvPicPr>
        <p:blipFill rotWithShape="1">
          <a:blip r:embed="rId5">
            <a:alphaModFix amt="35000"/>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27568" t="9069" r="13385" b="10348"/>
          <a:stretch/>
        </p:blipFill>
        <p:spPr>
          <a:xfrm rot="16200000">
            <a:off x="8274075" y="305155"/>
            <a:ext cx="617837" cy="1122013"/>
          </a:xfrm>
          <a:prstGeom prst="rect">
            <a:avLst/>
          </a:prstGeom>
        </p:spPr>
      </p:pic>
      <p:sp>
        <p:nvSpPr>
          <p:cNvPr id="7" name="TextBox 6">
            <a:extLst>
              <a:ext uri="{FF2B5EF4-FFF2-40B4-BE49-F238E27FC236}">
                <a16:creationId xmlns:a16="http://schemas.microsoft.com/office/drawing/2014/main" id="{3A3500FF-99CA-4448-AC8D-6E802B2E0CF6}"/>
              </a:ext>
            </a:extLst>
          </p:cNvPr>
          <p:cNvSpPr txBox="1"/>
          <p:nvPr/>
        </p:nvSpPr>
        <p:spPr>
          <a:xfrm>
            <a:off x="8026262" y="617839"/>
            <a:ext cx="1321075" cy="461665"/>
          </a:xfrm>
          <a:prstGeom prst="rect">
            <a:avLst/>
          </a:prstGeom>
          <a:noFill/>
        </p:spPr>
        <p:txBody>
          <a:bodyPr wrap="square" rtlCol="0">
            <a:spAutoFit/>
          </a:bodyPr>
          <a:lstStyle/>
          <a:p>
            <a:r>
              <a:rPr lang="en-US" sz="2400" b="1" dirty="0"/>
              <a:t>SE L3-1</a:t>
            </a:r>
          </a:p>
        </p:txBody>
      </p:sp>
    </p:spTree>
    <p:extLst>
      <p:ext uri="{BB962C8B-B14F-4D97-AF65-F5344CB8AC3E}">
        <p14:creationId xmlns:p14="http://schemas.microsoft.com/office/powerpoint/2010/main" val="633313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87CAF-6DEE-44AC-94B8-96BA0A6057BE}"/>
              </a:ext>
            </a:extLst>
          </p:cNvPr>
          <p:cNvSpPr>
            <a:spLocks noGrp="1"/>
          </p:cNvSpPr>
          <p:nvPr>
            <p:ph type="title"/>
          </p:nvPr>
        </p:nvSpPr>
        <p:spPr/>
        <p:txBody>
          <a:bodyPr/>
          <a:lstStyle/>
          <a:p>
            <a:r>
              <a:rPr lang="en-US" dirty="0"/>
              <a:t>Puzzle Pieces</a:t>
            </a:r>
          </a:p>
        </p:txBody>
      </p:sp>
      <p:pic>
        <p:nvPicPr>
          <p:cNvPr id="7" name="Picture 6" descr="A close up of a device&#10;&#10;Description automatically generated">
            <a:extLst>
              <a:ext uri="{FF2B5EF4-FFF2-40B4-BE49-F238E27FC236}">
                <a16:creationId xmlns:a16="http://schemas.microsoft.com/office/drawing/2014/main" id="{D0B8C5B2-8CCD-4C67-933C-225A5B8A2AF9}"/>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7568" t="9069" r="13385" b="10348"/>
          <a:stretch/>
        </p:blipFill>
        <p:spPr>
          <a:xfrm rot="16200000">
            <a:off x="8274075" y="305155"/>
            <a:ext cx="617837" cy="1122013"/>
          </a:xfrm>
          <a:prstGeom prst="rect">
            <a:avLst/>
          </a:prstGeom>
        </p:spPr>
      </p:pic>
      <p:sp>
        <p:nvSpPr>
          <p:cNvPr id="8" name="TextBox 7">
            <a:extLst>
              <a:ext uri="{FF2B5EF4-FFF2-40B4-BE49-F238E27FC236}">
                <a16:creationId xmlns:a16="http://schemas.microsoft.com/office/drawing/2014/main" id="{9444DA08-9EF0-4B34-B57A-A0D0133B0F8F}"/>
              </a:ext>
            </a:extLst>
          </p:cNvPr>
          <p:cNvSpPr txBox="1"/>
          <p:nvPr/>
        </p:nvSpPr>
        <p:spPr>
          <a:xfrm>
            <a:off x="8026262" y="617839"/>
            <a:ext cx="1321075" cy="461665"/>
          </a:xfrm>
          <a:prstGeom prst="rect">
            <a:avLst/>
          </a:prstGeom>
          <a:noFill/>
        </p:spPr>
        <p:txBody>
          <a:bodyPr wrap="square" rtlCol="0">
            <a:spAutoFit/>
          </a:bodyPr>
          <a:lstStyle/>
          <a:p>
            <a:r>
              <a:rPr lang="en-US" sz="2400" b="1" dirty="0"/>
              <a:t>SE L3-2</a:t>
            </a:r>
          </a:p>
        </p:txBody>
      </p:sp>
      <p:pic>
        <p:nvPicPr>
          <p:cNvPr id="11" name="Picture 10">
            <a:extLst>
              <a:ext uri="{FF2B5EF4-FFF2-40B4-BE49-F238E27FC236}">
                <a16:creationId xmlns:a16="http://schemas.microsoft.com/office/drawing/2014/main" id="{D9BF7261-5D1D-44A3-AD75-2BC758550815}"/>
              </a:ext>
            </a:extLst>
          </p:cNvPr>
          <p:cNvPicPr>
            <a:picLocks noChangeAspect="1"/>
          </p:cNvPicPr>
          <p:nvPr/>
        </p:nvPicPr>
        <p:blipFill>
          <a:blip r:embed="rId5"/>
          <a:stretch>
            <a:fillRect/>
          </a:stretch>
        </p:blipFill>
        <p:spPr>
          <a:xfrm rot="4856643">
            <a:off x="4425699" y="1747107"/>
            <a:ext cx="3456124" cy="1959589"/>
          </a:xfrm>
          <a:prstGeom prst="rect">
            <a:avLst/>
          </a:prstGeom>
        </p:spPr>
      </p:pic>
      <p:pic>
        <p:nvPicPr>
          <p:cNvPr id="10" name="Picture 9">
            <a:extLst>
              <a:ext uri="{FF2B5EF4-FFF2-40B4-BE49-F238E27FC236}">
                <a16:creationId xmlns:a16="http://schemas.microsoft.com/office/drawing/2014/main" id="{38F82289-211A-4556-B8F4-8AADFE3EA0B6}"/>
              </a:ext>
            </a:extLst>
          </p:cNvPr>
          <p:cNvPicPr>
            <a:picLocks noChangeAspect="1"/>
          </p:cNvPicPr>
          <p:nvPr/>
        </p:nvPicPr>
        <p:blipFill>
          <a:blip r:embed="rId6"/>
          <a:stretch>
            <a:fillRect/>
          </a:stretch>
        </p:blipFill>
        <p:spPr>
          <a:xfrm rot="10982910">
            <a:off x="2455220" y="3842289"/>
            <a:ext cx="3445944" cy="1959589"/>
          </a:xfrm>
          <a:prstGeom prst="rect">
            <a:avLst/>
          </a:prstGeom>
        </p:spPr>
      </p:pic>
      <p:pic>
        <p:nvPicPr>
          <p:cNvPr id="9" name="Picture 8">
            <a:extLst>
              <a:ext uri="{FF2B5EF4-FFF2-40B4-BE49-F238E27FC236}">
                <a16:creationId xmlns:a16="http://schemas.microsoft.com/office/drawing/2014/main" id="{F8C802D9-A689-459F-B0C3-BE6F0C2567E3}"/>
              </a:ext>
            </a:extLst>
          </p:cNvPr>
          <p:cNvPicPr>
            <a:picLocks noChangeAspect="1"/>
          </p:cNvPicPr>
          <p:nvPr/>
        </p:nvPicPr>
        <p:blipFill>
          <a:blip r:embed="rId7"/>
          <a:stretch>
            <a:fillRect/>
          </a:stretch>
        </p:blipFill>
        <p:spPr>
          <a:xfrm rot="20442664">
            <a:off x="1216885" y="1886599"/>
            <a:ext cx="3454191" cy="1959589"/>
          </a:xfrm>
          <a:prstGeom prst="rect">
            <a:avLst/>
          </a:prstGeom>
        </p:spPr>
      </p:pic>
      <p:pic>
        <p:nvPicPr>
          <p:cNvPr id="12" name="Picture 11">
            <a:extLst>
              <a:ext uri="{FF2B5EF4-FFF2-40B4-BE49-F238E27FC236}">
                <a16:creationId xmlns:a16="http://schemas.microsoft.com/office/drawing/2014/main" id="{CAEB790B-2BC1-491E-B67C-BDFEDBE5CA54}"/>
              </a:ext>
            </a:extLst>
          </p:cNvPr>
          <p:cNvPicPr>
            <a:picLocks noChangeAspect="1"/>
          </p:cNvPicPr>
          <p:nvPr/>
        </p:nvPicPr>
        <p:blipFill rotWithShape="1">
          <a:blip r:embed="rId8">
            <a:duotone>
              <a:schemeClr val="accent1">
                <a:shade val="45000"/>
                <a:satMod val="135000"/>
              </a:schemeClr>
              <a:prstClr val="white"/>
            </a:duotone>
            <a:alphaModFix/>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b="15469"/>
          <a:stretch/>
        </p:blipFill>
        <p:spPr>
          <a:xfrm>
            <a:off x="8472191" y="1"/>
            <a:ext cx="721339" cy="522262"/>
          </a:xfrm>
          <a:prstGeom prst="rect">
            <a:avLst/>
          </a:prstGeom>
        </p:spPr>
      </p:pic>
    </p:spTree>
    <p:extLst>
      <p:ext uri="{BB962C8B-B14F-4D97-AF65-F5344CB8AC3E}">
        <p14:creationId xmlns:p14="http://schemas.microsoft.com/office/powerpoint/2010/main" val="3954742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87CAF-6DEE-44AC-94B8-96BA0A6057BE}"/>
              </a:ext>
            </a:extLst>
          </p:cNvPr>
          <p:cNvSpPr>
            <a:spLocks noGrp="1"/>
          </p:cNvSpPr>
          <p:nvPr>
            <p:ph type="title"/>
          </p:nvPr>
        </p:nvSpPr>
        <p:spPr/>
        <p:txBody>
          <a:bodyPr/>
          <a:lstStyle/>
          <a:p>
            <a:r>
              <a:rPr lang="en-US" dirty="0"/>
              <a:t>Puzzle Pieces</a:t>
            </a:r>
          </a:p>
        </p:txBody>
      </p:sp>
      <p:pic>
        <p:nvPicPr>
          <p:cNvPr id="7" name="Picture 6" descr="A close up of a device&#10;&#10;Description automatically generated">
            <a:extLst>
              <a:ext uri="{FF2B5EF4-FFF2-40B4-BE49-F238E27FC236}">
                <a16:creationId xmlns:a16="http://schemas.microsoft.com/office/drawing/2014/main" id="{D0B8C5B2-8CCD-4C67-933C-225A5B8A2AF9}"/>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7568" t="9069" r="13385" b="10348"/>
          <a:stretch/>
        </p:blipFill>
        <p:spPr>
          <a:xfrm rot="16200000">
            <a:off x="8274075" y="305155"/>
            <a:ext cx="617837" cy="1122013"/>
          </a:xfrm>
          <a:prstGeom prst="rect">
            <a:avLst/>
          </a:prstGeom>
        </p:spPr>
      </p:pic>
      <p:sp>
        <p:nvSpPr>
          <p:cNvPr id="8" name="TextBox 7">
            <a:extLst>
              <a:ext uri="{FF2B5EF4-FFF2-40B4-BE49-F238E27FC236}">
                <a16:creationId xmlns:a16="http://schemas.microsoft.com/office/drawing/2014/main" id="{9444DA08-9EF0-4B34-B57A-A0D0133B0F8F}"/>
              </a:ext>
            </a:extLst>
          </p:cNvPr>
          <p:cNvSpPr txBox="1"/>
          <p:nvPr/>
        </p:nvSpPr>
        <p:spPr>
          <a:xfrm>
            <a:off x="8026262" y="617839"/>
            <a:ext cx="1321075" cy="461665"/>
          </a:xfrm>
          <a:prstGeom prst="rect">
            <a:avLst/>
          </a:prstGeom>
          <a:noFill/>
        </p:spPr>
        <p:txBody>
          <a:bodyPr wrap="square" rtlCol="0">
            <a:spAutoFit/>
          </a:bodyPr>
          <a:lstStyle/>
          <a:p>
            <a:r>
              <a:rPr lang="en-US" sz="2400" b="1" dirty="0"/>
              <a:t>SE L3-3</a:t>
            </a:r>
          </a:p>
        </p:txBody>
      </p:sp>
      <p:pic>
        <p:nvPicPr>
          <p:cNvPr id="5" name="Picture 4">
            <a:extLst>
              <a:ext uri="{FF2B5EF4-FFF2-40B4-BE49-F238E27FC236}">
                <a16:creationId xmlns:a16="http://schemas.microsoft.com/office/drawing/2014/main" id="{EE864A7F-9BC8-429C-8BC7-A934D0E67A4C}"/>
              </a:ext>
            </a:extLst>
          </p:cNvPr>
          <p:cNvPicPr>
            <a:picLocks noChangeAspect="1"/>
          </p:cNvPicPr>
          <p:nvPr/>
        </p:nvPicPr>
        <p:blipFill>
          <a:blip r:embed="rId5"/>
          <a:stretch>
            <a:fillRect/>
          </a:stretch>
        </p:blipFill>
        <p:spPr>
          <a:xfrm rot="11182942">
            <a:off x="2564577" y="3240218"/>
            <a:ext cx="2889101" cy="2829378"/>
          </a:xfrm>
          <a:prstGeom prst="rect">
            <a:avLst/>
          </a:prstGeom>
        </p:spPr>
      </p:pic>
      <p:grpSp>
        <p:nvGrpSpPr>
          <p:cNvPr id="10" name="Group 9">
            <a:extLst>
              <a:ext uri="{FF2B5EF4-FFF2-40B4-BE49-F238E27FC236}">
                <a16:creationId xmlns:a16="http://schemas.microsoft.com/office/drawing/2014/main" id="{41C3D852-C6FE-435B-B98F-14076F197FA6}"/>
              </a:ext>
            </a:extLst>
          </p:cNvPr>
          <p:cNvGrpSpPr/>
          <p:nvPr/>
        </p:nvGrpSpPr>
        <p:grpSpPr>
          <a:xfrm rot="16701922">
            <a:off x="4359220" y="1152880"/>
            <a:ext cx="3597293" cy="2171561"/>
            <a:chOff x="4572000" y="2280621"/>
            <a:chExt cx="3597293" cy="2171561"/>
          </a:xfrm>
        </p:grpSpPr>
        <p:pic>
          <p:nvPicPr>
            <p:cNvPr id="6" name="Picture 5">
              <a:extLst>
                <a:ext uri="{FF2B5EF4-FFF2-40B4-BE49-F238E27FC236}">
                  <a16:creationId xmlns:a16="http://schemas.microsoft.com/office/drawing/2014/main" id="{2D66E484-3331-41C2-999D-9703AB250AD8}"/>
                </a:ext>
              </a:extLst>
            </p:cNvPr>
            <p:cNvPicPr>
              <a:picLocks noChangeAspect="1"/>
            </p:cNvPicPr>
            <p:nvPr/>
          </p:nvPicPr>
          <p:blipFill>
            <a:blip r:embed="rId6"/>
            <a:stretch>
              <a:fillRect/>
            </a:stretch>
          </p:blipFill>
          <p:spPr>
            <a:xfrm>
              <a:off x="4572000" y="2405818"/>
              <a:ext cx="3597293" cy="2046364"/>
            </a:xfrm>
            <a:prstGeom prst="rect">
              <a:avLst/>
            </a:prstGeom>
          </p:spPr>
        </p:pic>
        <p:sp>
          <p:nvSpPr>
            <p:cNvPr id="9" name="Rectangle 8">
              <a:extLst>
                <a:ext uri="{FF2B5EF4-FFF2-40B4-BE49-F238E27FC236}">
                  <a16:creationId xmlns:a16="http://schemas.microsoft.com/office/drawing/2014/main" id="{953F97ED-EF81-4244-B3FF-9E899EF03D9E}"/>
                </a:ext>
              </a:extLst>
            </p:cNvPr>
            <p:cNvSpPr/>
            <p:nvPr/>
          </p:nvSpPr>
          <p:spPr>
            <a:xfrm>
              <a:off x="7551868" y="2280621"/>
              <a:ext cx="617425" cy="6096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95970DFF-E153-4A39-82AE-87EA417AB238}"/>
              </a:ext>
            </a:extLst>
          </p:cNvPr>
          <p:cNvPicPr>
            <a:picLocks noChangeAspect="1"/>
          </p:cNvPicPr>
          <p:nvPr/>
        </p:nvPicPr>
        <p:blipFill>
          <a:blip r:embed="rId7"/>
          <a:stretch>
            <a:fillRect/>
          </a:stretch>
        </p:blipFill>
        <p:spPr>
          <a:xfrm rot="9442327">
            <a:off x="1352854" y="1366292"/>
            <a:ext cx="3647208" cy="2046363"/>
          </a:xfrm>
          <a:prstGeom prst="rect">
            <a:avLst/>
          </a:prstGeom>
        </p:spPr>
      </p:pic>
      <p:pic>
        <p:nvPicPr>
          <p:cNvPr id="12" name="Picture 11">
            <a:extLst>
              <a:ext uri="{FF2B5EF4-FFF2-40B4-BE49-F238E27FC236}">
                <a16:creationId xmlns:a16="http://schemas.microsoft.com/office/drawing/2014/main" id="{0BB5DD3A-A686-4E2E-A150-594A8FBE7DA0}"/>
              </a:ext>
            </a:extLst>
          </p:cNvPr>
          <p:cNvPicPr>
            <a:picLocks noChangeAspect="1"/>
          </p:cNvPicPr>
          <p:nvPr/>
        </p:nvPicPr>
        <p:blipFill rotWithShape="1">
          <a:blip r:embed="rId8">
            <a:duotone>
              <a:schemeClr val="accent1">
                <a:shade val="45000"/>
                <a:satMod val="135000"/>
              </a:schemeClr>
              <a:prstClr val="white"/>
            </a:duotone>
            <a:alphaModFix/>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b="15469"/>
          <a:stretch/>
        </p:blipFill>
        <p:spPr>
          <a:xfrm>
            <a:off x="8472191" y="1"/>
            <a:ext cx="721339" cy="522262"/>
          </a:xfrm>
          <a:prstGeom prst="rect">
            <a:avLst/>
          </a:prstGeom>
        </p:spPr>
      </p:pic>
    </p:spTree>
    <p:extLst>
      <p:ext uri="{BB962C8B-B14F-4D97-AF65-F5344CB8AC3E}">
        <p14:creationId xmlns:p14="http://schemas.microsoft.com/office/powerpoint/2010/main" val="2129666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C9FE9-BD3A-4BC0-B44A-B12CD4401028}"/>
              </a:ext>
            </a:extLst>
          </p:cNvPr>
          <p:cNvSpPr>
            <a:spLocks noGrp="1"/>
          </p:cNvSpPr>
          <p:nvPr>
            <p:ph type="title"/>
          </p:nvPr>
        </p:nvSpPr>
        <p:spPr>
          <a:xfrm>
            <a:off x="303228" y="2522342"/>
            <a:ext cx="1748117" cy="1143000"/>
          </a:xfrm>
        </p:spPr>
        <p:txBody>
          <a:bodyPr/>
          <a:lstStyle/>
          <a:p>
            <a:pPr algn="ctr"/>
            <a:r>
              <a:rPr lang="en-US" dirty="0"/>
              <a:t>Amino </a:t>
            </a:r>
            <a:br>
              <a:rPr lang="en-US" dirty="0"/>
            </a:br>
            <a:r>
              <a:rPr lang="en-US" dirty="0"/>
              <a:t>Acids</a:t>
            </a:r>
          </a:p>
        </p:txBody>
      </p:sp>
      <p:pic>
        <p:nvPicPr>
          <p:cNvPr id="6" name="Content Placeholder 5">
            <a:extLst>
              <a:ext uri="{FF2B5EF4-FFF2-40B4-BE49-F238E27FC236}">
                <a16:creationId xmlns:a16="http://schemas.microsoft.com/office/drawing/2014/main" id="{207867A7-0932-4D40-93A4-9597B18AF6D5}"/>
              </a:ext>
            </a:extLst>
          </p:cNvPr>
          <p:cNvPicPr>
            <a:picLocks noGrp="1" noChangeAspect="1"/>
          </p:cNvPicPr>
          <p:nvPr>
            <p:ph idx="1"/>
          </p:nvPr>
        </p:nvPicPr>
        <p:blipFill>
          <a:blip r:embed="rId3"/>
          <a:stretch>
            <a:fillRect/>
          </a:stretch>
        </p:blipFill>
        <p:spPr>
          <a:xfrm>
            <a:off x="2051345" y="120370"/>
            <a:ext cx="5041309" cy="5946944"/>
          </a:xfrm>
        </p:spPr>
      </p:pic>
      <p:pic>
        <p:nvPicPr>
          <p:cNvPr id="4" name="Picture 3" descr="A close up of a device&#10;&#10;Description automatically generated">
            <a:extLst>
              <a:ext uri="{FF2B5EF4-FFF2-40B4-BE49-F238E27FC236}">
                <a16:creationId xmlns:a16="http://schemas.microsoft.com/office/drawing/2014/main" id="{5DA4316C-5F37-4CC1-8F75-24EC7341712C}"/>
              </a:ext>
            </a:extLst>
          </p:cNvPr>
          <p:cNvPicPr>
            <a:picLocks noChangeAspect="1"/>
          </p:cNvPicPr>
          <p:nvPr/>
        </p:nvPicPr>
        <p:blipFill rotWithShape="1">
          <a:blip r:embed="rId4">
            <a:alphaModFix amt="35000"/>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7568" t="9069" r="13385" b="10348"/>
          <a:stretch/>
        </p:blipFill>
        <p:spPr>
          <a:xfrm rot="16200000">
            <a:off x="8274075" y="305155"/>
            <a:ext cx="617837" cy="1122013"/>
          </a:xfrm>
          <a:prstGeom prst="rect">
            <a:avLst/>
          </a:prstGeom>
        </p:spPr>
      </p:pic>
      <p:sp>
        <p:nvSpPr>
          <p:cNvPr id="5" name="TextBox 4">
            <a:extLst>
              <a:ext uri="{FF2B5EF4-FFF2-40B4-BE49-F238E27FC236}">
                <a16:creationId xmlns:a16="http://schemas.microsoft.com/office/drawing/2014/main" id="{103C619F-9423-4F8E-BB70-CA1170E7601D}"/>
              </a:ext>
            </a:extLst>
          </p:cNvPr>
          <p:cNvSpPr txBox="1"/>
          <p:nvPr/>
        </p:nvSpPr>
        <p:spPr>
          <a:xfrm>
            <a:off x="8026262" y="617839"/>
            <a:ext cx="1321075" cy="461665"/>
          </a:xfrm>
          <a:prstGeom prst="rect">
            <a:avLst/>
          </a:prstGeom>
          <a:noFill/>
        </p:spPr>
        <p:txBody>
          <a:bodyPr wrap="square" rtlCol="0">
            <a:spAutoFit/>
          </a:bodyPr>
          <a:lstStyle/>
          <a:p>
            <a:r>
              <a:rPr lang="en-US" sz="2400" b="1" dirty="0"/>
              <a:t>SE L3-4</a:t>
            </a:r>
          </a:p>
        </p:txBody>
      </p:sp>
      <p:pic>
        <p:nvPicPr>
          <p:cNvPr id="8" name="Picture 7">
            <a:extLst>
              <a:ext uri="{FF2B5EF4-FFF2-40B4-BE49-F238E27FC236}">
                <a16:creationId xmlns:a16="http://schemas.microsoft.com/office/drawing/2014/main" id="{D0A7088C-F451-4A6B-A694-6B3FF9D3AD3F}"/>
              </a:ext>
            </a:extLst>
          </p:cNvPr>
          <p:cNvPicPr>
            <a:picLocks noChangeAspect="1"/>
          </p:cNvPicPr>
          <p:nvPr/>
        </p:nvPicPr>
        <p:blipFill rotWithShape="1">
          <a:blip r:embed="rId6">
            <a:duotone>
              <a:schemeClr val="accent1">
                <a:shade val="45000"/>
                <a:satMod val="135000"/>
              </a:schemeClr>
              <a:prstClr val="white"/>
            </a:duotone>
            <a:alphaModFix/>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b="15469"/>
          <a:stretch/>
        </p:blipFill>
        <p:spPr>
          <a:xfrm>
            <a:off x="8472191" y="1"/>
            <a:ext cx="721339" cy="522262"/>
          </a:xfrm>
          <a:prstGeom prst="rect">
            <a:avLst/>
          </a:prstGeom>
        </p:spPr>
      </p:pic>
    </p:spTree>
    <p:extLst>
      <p:ext uri="{BB962C8B-B14F-4D97-AF65-F5344CB8AC3E}">
        <p14:creationId xmlns:p14="http://schemas.microsoft.com/office/powerpoint/2010/main" val="3117068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3663C6-B089-49D0-A499-4332B2640806}"/>
              </a:ext>
            </a:extLst>
          </p:cNvPr>
          <p:cNvSpPr>
            <a:spLocks noGrp="1"/>
          </p:cNvSpPr>
          <p:nvPr>
            <p:ph type="title"/>
          </p:nvPr>
        </p:nvSpPr>
        <p:spPr/>
        <p:txBody>
          <a:bodyPr/>
          <a:lstStyle/>
          <a:p>
            <a:r>
              <a:rPr lang="en-US" dirty="0"/>
              <a:t>Amino Acids</a:t>
            </a:r>
          </a:p>
        </p:txBody>
      </p:sp>
      <p:pic>
        <p:nvPicPr>
          <p:cNvPr id="4" name="Content Placeholder 5">
            <a:extLst>
              <a:ext uri="{FF2B5EF4-FFF2-40B4-BE49-F238E27FC236}">
                <a16:creationId xmlns:a16="http://schemas.microsoft.com/office/drawing/2014/main" id="{6BAADE76-0A40-48DA-9DB4-27C541E7A9F3}"/>
              </a:ext>
            </a:extLst>
          </p:cNvPr>
          <p:cNvPicPr>
            <a:picLocks noGrp="1" noChangeAspect="1"/>
          </p:cNvPicPr>
          <p:nvPr>
            <p:ph idx="1"/>
          </p:nvPr>
        </p:nvPicPr>
        <p:blipFill rotWithShape="1">
          <a:blip r:embed="rId2"/>
          <a:srcRect r="42581" b="79355"/>
          <a:stretch/>
        </p:blipFill>
        <p:spPr>
          <a:xfrm>
            <a:off x="243069" y="1208089"/>
            <a:ext cx="8762212" cy="3716394"/>
          </a:xfrm>
        </p:spPr>
      </p:pic>
    </p:spTree>
    <p:extLst>
      <p:ext uri="{BB962C8B-B14F-4D97-AF65-F5344CB8AC3E}">
        <p14:creationId xmlns:p14="http://schemas.microsoft.com/office/powerpoint/2010/main" val="1498792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B3198-A23A-408E-BF6A-CC1E17A6AA8F}"/>
              </a:ext>
            </a:extLst>
          </p:cNvPr>
          <p:cNvSpPr>
            <a:spLocks noGrp="1"/>
          </p:cNvSpPr>
          <p:nvPr>
            <p:ph type="title"/>
          </p:nvPr>
        </p:nvSpPr>
        <p:spPr/>
        <p:txBody>
          <a:bodyPr>
            <a:normAutofit/>
          </a:bodyPr>
          <a:lstStyle/>
          <a:p>
            <a:r>
              <a:rPr lang="en-US" dirty="0"/>
              <a:t>General Structure of an Amino Acid</a:t>
            </a:r>
          </a:p>
        </p:txBody>
      </p:sp>
      <p:grpSp>
        <p:nvGrpSpPr>
          <p:cNvPr id="35" name="Group 34">
            <a:extLst>
              <a:ext uri="{FF2B5EF4-FFF2-40B4-BE49-F238E27FC236}">
                <a16:creationId xmlns:a16="http://schemas.microsoft.com/office/drawing/2014/main" id="{57FD2D97-3642-4AAC-B501-D0796052F004}"/>
              </a:ext>
            </a:extLst>
          </p:cNvPr>
          <p:cNvGrpSpPr/>
          <p:nvPr/>
        </p:nvGrpSpPr>
        <p:grpSpPr>
          <a:xfrm>
            <a:off x="998668" y="1616812"/>
            <a:ext cx="7365747" cy="3624375"/>
            <a:chOff x="762000" y="1823279"/>
            <a:chExt cx="7365747" cy="3624375"/>
          </a:xfrm>
        </p:grpSpPr>
        <p:sp>
          <p:nvSpPr>
            <p:cNvPr id="34" name="Rectangle: Rounded Corners 33">
              <a:extLst>
                <a:ext uri="{FF2B5EF4-FFF2-40B4-BE49-F238E27FC236}">
                  <a16:creationId xmlns:a16="http://schemas.microsoft.com/office/drawing/2014/main" id="{0B74D195-7378-400E-9318-797BBF471E63}"/>
                </a:ext>
              </a:extLst>
            </p:cNvPr>
            <p:cNvSpPr/>
            <p:nvPr/>
          </p:nvSpPr>
          <p:spPr>
            <a:xfrm>
              <a:off x="3810000" y="1823279"/>
              <a:ext cx="990600" cy="923330"/>
            </a:xfrm>
            <a:prstGeom prst="roundRect">
              <a:avLst/>
            </a:prstGeom>
            <a:gradFill flip="none" rotWithShape="1">
              <a:gsLst>
                <a:gs pos="0">
                  <a:srgbClr val="D0EBB3">
                    <a:shade val="30000"/>
                    <a:satMod val="115000"/>
                  </a:srgbClr>
                </a:gs>
                <a:gs pos="50000">
                  <a:srgbClr val="D0EBB3">
                    <a:shade val="67500"/>
                    <a:satMod val="115000"/>
                  </a:srgbClr>
                </a:gs>
                <a:gs pos="100000">
                  <a:srgbClr val="D0EBB3">
                    <a:shade val="100000"/>
                    <a:satMod val="115000"/>
                  </a:srgbClr>
                </a:gs>
              </a:gsLst>
              <a:lin ang="16200000" scaled="1"/>
              <a:tileRect/>
            </a:gra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33" name="Rectangle: Rounded Corners 32">
              <a:extLst>
                <a:ext uri="{FF2B5EF4-FFF2-40B4-BE49-F238E27FC236}">
                  <a16:creationId xmlns:a16="http://schemas.microsoft.com/office/drawing/2014/main" id="{9472C7E2-A372-4745-9945-B67C0BB6CC9A}"/>
                </a:ext>
              </a:extLst>
            </p:cNvPr>
            <p:cNvSpPr/>
            <p:nvPr/>
          </p:nvSpPr>
          <p:spPr>
            <a:xfrm>
              <a:off x="5638800" y="3105111"/>
              <a:ext cx="2488947" cy="2342543"/>
            </a:xfrm>
            <a:prstGeom prst="roundRect">
              <a:avLst/>
            </a:prstGeom>
            <a:gradFill flip="none"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1"/>
              <a:tileRect/>
            </a:gra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615158AC-1251-4D1E-8702-DE6970FF8B65}"/>
                </a:ext>
              </a:extLst>
            </p:cNvPr>
            <p:cNvSpPr/>
            <p:nvPr/>
          </p:nvSpPr>
          <p:spPr>
            <a:xfrm>
              <a:off x="762000" y="3105111"/>
              <a:ext cx="2286000" cy="2342543"/>
            </a:xfrm>
            <a:prstGeom prst="round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6200000" scaled="1"/>
              <a:tileRect/>
            </a:gra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78A4A750-E1E9-44E4-AE84-111FB328BC62}"/>
                </a:ext>
              </a:extLst>
            </p:cNvPr>
            <p:cNvSpPr txBox="1"/>
            <p:nvPr/>
          </p:nvSpPr>
          <p:spPr>
            <a:xfrm>
              <a:off x="914400" y="3143857"/>
              <a:ext cx="622286" cy="923330"/>
            </a:xfrm>
            <a:prstGeom prst="rect">
              <a:avLst/>
            </a:prstGeom>
            <a:noFill/>
          </p:spPr>
          <p:txBody>
            <a:bodyPr wrap="none" rtlCol="0">
              <a:spAutoFit/>
            </a:bodyPr>
            <a:lstStyle/>
            <a:p>
              <a:r>
                <a:rPr lang="en-US" sz="5400" b="1" dirty="0"/>
                <a:t>H</a:t>
              </a:r>
            </a:p>
          </p:txBody>
        </p:sp>
        <p:sp>
          <p:nvSpPr>
            <p:cNvPr id="6" name="TextBox 5">
              <a:extLst>
                <a:ext uri="{FF2B5EF4-FFF2-40B4-BE49-F238E27FC236}">
                  <a16:creationId xmlns:a16="http://schemas.microsoft.com/office/drawing/2014/main" id="{A215970D-D690-4BA1-BF8C-D6F71BBC2053}"/>
                </a:ext>
              </a:extLst>
            </p:cNvPr>
            <p:cNvSpPr txBox="1"/>
            <p:nvPr/>
          </p:nvSpPr>
          <p:spPr>
            <a:xfrm>
              <a:off x="4000683" y="4444021"/>
              <a:ext cx="622286" cy="923330"/>
            </a:xfrm>
            <a:prstGeom prst="rect">
              <a:avLst/>
            </a:prstGeom>
            <a:noFill/>
          </p:spPr>
          <p:txBody>
            <a:bodyPr wrap="none" rtlCol="0">
              <a:spAutoFit/>
            </a:bodyPr>
            <a:lstStyle/>
            <a:p>
              <a:r>
                <a:rPr lang="en-US" sz="5400" b="1" dirty="0"/>
                <a:t>H</a:t>
              </a:r>
            </a:p>
          </p:txBody>
        </p:sp>
        <p:sp>
          <p:nvSpPr>
            <p:cNvPr id="7" name="TextBox 6">
              <a:extLst>
                <a:ext uri="{FF2B5EF4-FFF2-40B4-BE49-F238E27FC236}">
                  <a16:creationId xmlns:a16="http://schemas.microsoft.com/office/drawing/2014/main" id="{88760CF7-A0AE-468D-83B4-B1BF88D6B232}"/>
                </a:ext>
              </a:extLst>
            </p:cNvPr>
            <p:cNvSpPr txBox="1"/>
            <p:nvPr/>
          </p:nvSpPr>
          <p:spPr>
            <a:xfrm>
              <a:off x="2169957" y="4444021"/>
              <a:ext cx="622286" cy="923330"/>
            </a:xfrm>
            <a:prstGeom prst="rect">
              <a:avLst/>
            </a:prstGeom>
            <a:noFill/>
          </p:spPr>
          <p:txBody>
            <a:bodyPr wrap="none" rtlCol="0">
              <a:spAutoFit/>
            </a:bodyPr>
            <a:lstStyle/>
            <a:p>
              <a:r>
                <a:rPr lang="en-US" sz="5400" b="1" dirty="0"/>
                <a:t>H</a:t>
              </a:r>
            </a:p>
          </p:txBody>
        </p:sp>
        <p:sp>
          <p:nvSpPr>
            <p:cNvPr id="8" name="TextBox 7">
              <a:extLst>
                <a:ext uri="{FF2B5EF4-FFF2-40B4-BE49-F238E27FC236}">
                  <a16:creationId xmlns:a16="http://schemas.microsoft.com/office/drawing/2014/main" id="{20F485D9-CE7C-4867-89D7-A702FBC53071}"/>
                </a:ext>
              </a:extLst>
            </p:cNvPr>
            <p:cNvSpPr txBox="1"/>
            <p:nvPr/>
          </p:nvSpPr>
          <p:spPr>
            <a:xfrm>
              <a:off x="4031513" y="3143857"/>
              <a:ext cx="551754" cy="923330"/>
            </a:xfrm>
            <a:prstGeom prst="rect">
              <a:avLst/>
            </a:prstGeom>
            <a:noFill/>
          </p:spPr>
          <p:txBody>
            <a:bodyPr wrap="none" rtlCol="0">
              <a:spAutoFit/>
            </a:bodyPr>
            <a:lstStyle/>
            <a:p>
              <a:r>
                <a:rPr lang="en-US" sz="5400" b="1" dirty="0"/>
                <a:t>C</a:t>
              </a:r>
            </a:p>
          </p:txBody>
        </p:sp>
        <p:sp>
          <p:nvSpPr>
            <p:cNvPr id="9" name="TextBox 8">
              <a:extLst>
                <a:ext uri="{FF2B5EF4-FFF2-40B4-BE49-F238E27FC236}">
                  <a16:creationId xmlns:a16="http://schemas.microsoft.com/office/drawing/2014/main" id="{C396530C-AD54-41AB-B489-2F1D1734625B}"/>
                </a:ext>
              </a:extLst>
            </p:cNvPr>
            <p:cNvSpPr txBox="1"/>
            <p:nvPr/>
          </p:nvSpPr>
          <p:spPr>
            <a:xfrm>
              <a:off x="5812919" y="3143857"/>
              <a:ext cx="551754" cy="923330"/>
            </a:xfrm>
            <a:prstGeom prst="rect">
              <a:avLst/>
            </a:prstGeom>
            <a:noFill/>
          </p:spPr>
          <p:txBody>
            <a:bodyPr wrap="none" rtlCol="0">
              <a:spAutoFit/>
            </a:bodyPr>
            <a:lstStyle/>
            <a:p>
              <a:r>
                <a:rPr lang="en-US" sz="5400" b="1" dirty="0"/>
                <a:t>C</a:t>
              </a:r>
            </a:p>
          </p:txBody>
        </p:sp>
        <p:sp>
          <p:nvSpPr>
            <p:cNvPr id="10" name="TextBox 9">
              <a:extLst>
                <a:ext uri="{FF2B5EF4-FFF2-40B4-BE49-F238E27FC236}">
                  <a16:creationId xmlns:a16="http://schemas.microsoft.com/office/drawing/2014/main" id="{D69B3E80-2196-4BEB-B2B2-99FDB778C452}"/>
                </a:ext>
              </a:extLst>
            </p:cNvPr>
            <p:cNvSpPr txBox="1"/>
            <p:nvPr/>
          </p:nvSpPr>
          <p:spPr>
            <a:xfrm>
              <a:off x="5762424" y="4444021"/>
              <a:ext cx="652743" cy="923330"/>
            </a:xfrm>
            <a:prstGeom prst="rect">
              <a:avLst/>
            </a:prstGeom>
            <a:noFill/>
          </p:spPr>
          <p:txBody>
            <a:bodyPr wrap="none" rtlCol="0">
              <a:spAutoFit/>
            </a:bodyPr>
            <a:lstStyle/>
            <a:p>
              <a:r>
                <a:rPr lang="en-US" sz="5400" b="1" dirty="0"/>
                <a:t>O</a:t>
              </a:r>
            </a:p>
          </p:txBody>
        </p:sp>
        <p:sp>
          <p:nvSpPr>
            <p:cNvPr id="11" name="TextBox 10">
              <a:extLst>
                <a:ext uri="{FF2B5EF4-FFF2-40B4-BE49-F238E27FC236}">
                  <a16:creationId xmlns:a16="http://schemas.microsoft.com/office/drawing/2014/main" id="{07735100-2E13-4AD5-A3CF-0313F9398A7D}"/>
                </a:ext>
              </a:extLst>
            </p:cNvPr>
            <p:cNvSpPr txBox="1"/>
            <p:nvPr/>
          </p:nvSpPr>
          <p:spPr>
            <a:xfrm>
              <a:off x="6988323" y="3143857"/>
              <a:ext cx="1090363" cy="923330"/>
            </a:xfrm>
            <a:prstGeom prst="rect">
              <a:avLst/>
            </a:prstGeom>
            <a:noFill/>
          </p:spPr>
          <p:txBody>
            <a:bodyPr wrap="none" rtlCol="0">
              <a:spAutoFit/>
            </a:bodyPr>
            <a:lstStyle/>
            <a:p>
              <a:r>
                <a:rPr lang="en-US" sz="5400" b="1" dirty="0"/>
                <a:t>OH</a:t>
              </a:r>
            </a:p>
          </p:txBody>
        </p:sp>
        <p:sp>
          <p:nvSpPr>
            <p:cNvPr id="12" name="TextBox 11">
              <a:extLst>
                <a:ext uri="{FF2B5EF4-FFF2-40B4-BE49-F238E27FC236}">
                  <a16:creationId xmlns:a16="http://schemas.microsoft.com/office/drawing/2014/main" id="{0ACFD5C9-AA87-482C-8F1F-C7807112812D}"/>
                </a:ext>
              </a:extLst>
            </p:cNvPr>
            <p:cNvSpPr txBox="1"/>
            <p:nvPr/>
          </p:nvSpPr>
          <p:spPr>
            <a:xfrm>
              <a:off x="2160339" y="3143857"/>
              <a:ext cx="641522" cy="923330"/>
            </a:xfrm>
            <a:prstGeom prst="rect">
              <a:avLst/>
            </a:prstGeom>
            <a:noFill/>
          </p:spPr>
          <p:txBody>
            <a:bodyPr wrap="none" rtlCol="0">
              <a:spAutoFit/>
            </a:bodyPr>
            <a:lstStyle/>
            <a:p>
              <a:r>
                <a:rPr lang="en-US" sz="5400" b="1" dirty="0"/>
                <a:t>N</a:t>
              </a:r>
            </a:p>
          </p:txBody>
        </p:sp>
        <p:sp>
          <p:nvSpPr>
            <p:cNvPr id="13" name="TextBox 12">
              <a:extLst>
                <a:ext uri="{FF2B5EF4-FFF2-40B4-BE49-F238E27FC236}">
                  <a16:creationId xmlns:a16="http://schemas.microsoft.com/office/drawing/2014/main" id="{21DD42CC-D992-4227-AA0F-D3BD3F7644C0}"/>
                </a:ext>
              </a:extLst>
            </p:cNvPr>
            <p:cNvSpPr txBox="1"/>
            <p:nvPr/>
          </p:nvSpPr>
          <p:spPr>
            <a:xfrm>
              <a:off x="4024728" y="1823279"/>
              <a:ext cx="574196" cy="923330"/>
            </a:xfrm>
            <a:prstGeom prst="rect">
              <a:avLst/>
            </a:prstGeom>
            <a:noFill/>
          </p:spPr>
          <p:txBody>
            <a:bodyPr wrap="none" rtlCol="0">
              <a:spAutoFit/>
            </a:bodyPr>
            <a:lstStyle/>
            <a:p>
              <a:r>
                <a:rPr lang="en-US" sz="5400" b="1" dirty="0"/>
                <a:t>R</a:t>
              </a:r>
            </a:p>
          </p:txBody>
        </p:sp>
        <p:cxnSp>
          <p:nvCxnSpPr>
            <p:cNvPr id="15" name="Straight Connector 14">
              <a:extLst>
                <a:ext uri="{FF2B5EF4-FFF2-40B4-BE49-F238E27FC236}">
                  <a16:creationId xmlns:a16="http://schemas.microsoft.com/office/drawing/2014/main" id="{2328627B-CBE8-48C4-8E9B-CDED388A8365}"/>
                </a:ext>
              </a:extLst>
            </p:cNvPr>
            <p:cNvCxnSpPr/>
            <p:nvPr/>
          </p:nvCxnSpPr>
          <p:spPr>
            <a:xfrm>
              <a:off x="1535577" y="3605522"/>
              <a:ext cx="625871"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E711BB28-6E60-407E-8835-03013428F2C6}"/>
                </a:ext>
              </a:extLst>
            </p:cNvPr>
            <p:cNvCxnSpPr/>
            <p:nvPr/>
          </p:nvCxnSpPr>
          <p:spPr>
            <a:xfrm>
              <a:off x="6363564" y="3605522"/>
              <a:ext cx="625871"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6B13EEA0-E4EE-49C9-AAD0-A0BCE77785E0}"/>
                </a:ext>
              </a:extLst>
            </p:cNvPr>
            <p:cNvCxnSpPr/>
            <p:nvPr/>
          </p:nvCxnSpPr>
          <p:spPr>
            <a:xfrm>
              <a:off x="2800752" y="3605522"/>
              <a:ext cx="123187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25DB1F94-3EA6-4F64-80E5-8ABE126395B2}"/>
                </a:ext>
              </a:extLst>
            </p:cNvPr>
            <p:cNvCxnSpPr>
              <a:cxnSpLocks/>
            </p:cNvCxnSpPr>
            <p:nvPr/>
          </p:nvCxnSpPr>
          <p:spPr>
            <a:xfrm>
              <a:off x="4311826" y="2648856"/>
              <a:ext cx="0" cy="561450"/>
            </a:xfrm>
            <a:prstGeom prst="line">
              <a:avLst/>
            </a:prstGeom>
            <a:ln w="5715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289C1649-3B66-4A02-9C09-84D1F9A13A3C}"/>
                </a:ext>
              </a:extLst>
            </p:cNvPr>
            <p:cNvCxnSpPr>
              <a:cxnSpLocks/>
            </p:cNvCxnSpPr>
            <p:nvPr/>
          </p:nvCxnSpPr>
          <p:spPr>
            <a:xfrm>
              <a:off x="4343400" y="4010550"/>
              <a:ext cx="0" cy="561450"/>
            </a:xfrm>
            <a:prstGeom prst="line">
              <a:avLst/>
            </a:prstGeom>
            <a:ln w="5715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11633A1D-40CA-4516-A095-2E8BB8927467}"/>
                </a:ext>
              </a:extLst>
            </p:cNvPr>
            <p:cNvCxnSpPr>
              <a:cxnSpLocks/>
            </p:cNvCxnSpPr>
            <p:nvPr/>
          </p:nvCxnSpPr>
          <p:spPr>
            <a:xfrm>
              <a:off x="2483318" y="4012854"/>
              <a:ext cx="0" cy="561450"/>
            </a:xfrm>
            <a:prstGeom prst="line">
              <a:avLst/>
            </a:prstGeom>
            <a:ln w="57150"/>
          </p:spPr>
          <p:style>
            <a:lnRef idx="1">
              <a:schemeClr val="dk1"/>
            </a:lnRef>
            <a:fillRef idx="0">
              <a:schemeClr val="dk1"/>
            </a:fillRef>
            <a:effectRef idx="0">
              <a:schemeClr val="dk1"/>
            </a:effectRef>
            <a:fontRef idx="minor">
              <a:schemeClr val="tx1"/>
            </a:fontRef>
          </p:style>
        </p:cxnSp>
        <p:grpSp>
          <p:nvGrpSpPr>
            <p:cNvPr id="30" name="Group 29">
              <a:extLst>
                <a:ext uri="{FF2B5EF4-FFF2-40B4-BE49-F238E27FC236}">
                  <a16:creationId xmlns:a16="http://schemas.microsoft.com/office/drawing/2014/main" id="{F1C0C498-F9EF-4934-8663-754837B9DD46}"/>
                </a:ext>
              </a:extLst>
            </p:cNvPr>
            <p:cNvGrpSpPr/>
            <p:nvPr/>
          </p:nvGrpSpPr>
          <p:grpSpPr>
            <a:xfrm>
              <a:off x="6039757" y="3976568"/>
              <a:ext cx="98077" cy="561450"/>
              <a:chOff x="5963403" y="3978871"/>
              <a:chExt cx="98077" cy="561450"/>
            </a:xfrm>
          </p:grpSpPr>
          <p:cxnSp>
            <p:nvCxnSpPr>
              <p:cNvPr id="28" name="Straight Connector 27">
                <a:extLst>
                  <a:ext uri="{FF2B5EF4-FFF2-40B4-BE49-F238E27FC236}">
                    <a16:creationId xmlns:a16="http://schemas.microsoft.com/office/drawing/2014/main" id="{3D1C934A-703E-484F-8C40-B4330F9E332D}"/>
                  </a:ext>
                </a:extLst>
              </p:cNvPr>
              <p:cNvCxnSpPr>
                <a:cxnSpLocks/>
              </p:cNvCxnSpPr>
              <p:nvPr/>
            </p:nvCxnSpPr>
            <p:spPr>
              <a:xfrm>
                <a:off x="6061480" y="3978871"/>
                <a:ext cx="0" cy="561450"/>
              </a:xfrm>
              <a:prstGeom prst="line">
                <a:avLst/>
              </a:prstGeom>
              <a:ln w="5715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41736B36-AFE2-419B-9709-0A89AD8BAF2B}"/>
                  </a:ext>
                </a:extLst>
              </p:cNvPr>
              <p:cNvCxnSpPr>
                <a:cxnSpLocks/>
              </p:cNvCxnSpPr>
              <p:nvPr/>
            </p:nvCxnSpPr>
            <p:spPr>
              <a:xfrm>
                <a:off x="5963403" y="3978871"/>
                <a:ext cx="0" cy="561450"/>
              </a:xfrm>
              <a:prstGeom prst="line">
                <a:avLst/>
              </a:prstGeom>
              <a:ln w="57150"/>
            </p:spPr>
            <p:style>
              <a:lnRef idx="1">
                <a:schemeClr val="dk1"/>
              </a:lnRef>
              <a:fillRef idx="0">
                <a:schemeClr val="dk1"/>
              </a:fillRef>
              <a:effectRef idx="0">
                <a:schemeClr val="dk1"/>
              </a:effectRef>
              <a:fontRef idx="minor">
                <a:schemeClr val="tx1"/>
              </a:fontRef>
            </p:style>
          </p:cxnSp>
        </p:grpSp>
        <p:cxnSp>
          <p:nvCxnSpPr>
            <p:cNvPr id="31" name="Straight Connector 30">
              <a:extLst>
                <a:ext uri="{FF2B5EF4-FFF2-40B4-BE49-F238E27FC236}">
                  <a16:creationId xmlns:a16="http://schemas.microsoft.com/office/drawing/2014/main" id="{53754D66-219D-4ADC-8F87-742262C03481}"/>
                </a:ext>
              </a:extLst>
            </p:cNvPr>
            <p:cNvCxnSpPr/>
            <p:nvPr/>
          </p:nvCxnSpPr>
          <p:spPr>
            <a:xfrm>
              <a:off x="4582158" y="3605522"/>
              <a:ext cx="1231870" cy="0"/>
            </a:xfrm>
            <a:prstGeom prst="line">
              <a:avLst/>
            </a:prstGeom>
            <a:ln w="57150"/>
          </p:spPr>
          <p:style>
            <a:lnRef idx="1">
              <a:schemeClr val="dk1"/>
            </a:lnRef>
            <a:fillRef idx="0">
              <a:schemeClr val="dk1"/>
            </a:fillRef>
            <a:effectRef idx="0">
              <a:schemeClr val="dk1"/>
            </a:effectRef>
            <a:fontRef idx="minor">
              <a:schemeClr val="tx1"/>
            </a:fontRef>
          </p:style>
        </p:cxnSp>
      </p:grpSp>
      <p:sp>
        <p:nvSpPr>
          <p:cNvPr id="3" name="TextBox 2">
            <a:extLst>
              <a:ext uri="{FF2B5EF4-FFF2-40B4-BE49-F238E27FC236}">
                <a16:creationId xmlns:a16="http://schemas.microsoft.com/office/drawing/2014/main" id="{4D2BBDD6-A31E-4257-9BA8-94188C12D6E7}"/>
              </a:ext>
            </a:extLst>
          </p:cNvPr>
          <p:cNvSpPr txBox="1"/>
          <p:nvPr/>
        </p:nvSpPr>
        <p:spPr>
          <a:xfrm>
            <a:off x="1104949" y="5356411"/>
            <a:ext cx="2286000" cy="523220"/>
          </a:xfrm>
          <a:prstGeom prst="rect">
            <a:avLst/>
          </a:prstGeom>
          <a:noFill/>
        </p:spPr>
        <p:txBody>
          <a:bodyPr wrap="square" rtlCol="0">
            <a:spAutoFit/>
          </a:bodyPr>
          <a:lstStyle/>
          <a:p>
            <a:r>
              <a:rPr lang="en-US" sz="2800" b="1" dirty="0">
                <a:solidFill>
                  <a:schemeClr val="accent4"/>
                </a:solidFill>
                <a:latin typeface="Bradley Hand ITC" panose="03070402050302030203" pitchFamily="66" charset="0"/>
              </a:rPr>
              <a:t>amino group</a:t>
            </a:r>
          </a:p>
        </p:txBody>
      </p:sp>
      <p:sp>
        <p:nvSpPr>
          <p:cNvPr id="36" name="TextBox 35">
            <a:extLst>
              <a:ext uri="{FF2B5EF4-FFF2-40B4-BE49-F238E27FC236}">
                <a16:creationId xmlns:a16="http://schemas.microsoft.com/office/drawing/2014/main" id="{09D22D9A-C5EA-42E6-9096-A355ABA987C1}"/>
              </a:ext>
            </a:extLst>
          </p:cNvPr>
          <p:cNvSpPr txBox="1"/>
          <p:nvPr/>
        </p:nvSpPr>
        <p:spPr>
          <a:xfrm>
            <a:off x="5506957" y="5348352"/>
            <a:ext cx="3436067" cy="523220"/>
          </a:xfrm>
          <a:prstGeom prst="rect">
            <a:avLst/>
          </a:prstGeom>
          <a:noFill/>
        </p:spPr>
        <p:txBody>
          <a:bodyPr wrap="square" rtlCol="0">
            <a:spAutoFit/>
          </a:bodyPr>
          <a:lstStyle/>
          <a:p>
            <a:r>
              <a:rPr lang="en-US" sz="2800" b="1" dirty="0">
                <a:solidFill>
                  <a:schemeClr val="accent4"/>
                </a:solidFill>
                <a:latin typeface="Bradley Hand ITC" panose="03070402050302030203" pitchFamily="66" charset="0"/>
              </a:rPr>
              <a:t>carboxylic acid group</a:t>
            </a:r>
          </a:p>
        </p:txBody>
      </p:sp>
      <p:sp>
        <p:nvSpPr>
          <p:cNvPr id="37" name="TextBox 36">
            <a:extLst>
              <a:ext uri="{FF2B5EF4-FFF2-40B4-BE49-F238E27FC236}">
                <a16:creationId xmlns:a16="http://schemas.microsoft.com/office/drawing/2014/main" id="{29ECDC45-96A2-4535-BBD7-9A16E97E1904}"/>
              </a:ext>
            </a:extLst>
          </p:cNvPr>
          <p:cNvSpPr txBox="1"/>
          <p:nvPr/>
        </p:nvSpPr>
        <p:spPr>
          <a:xfrm>
            <a:off x="2428436" y="1120114"/>
            <a:ext cx="3163164" cy="954107"/>
          </a:xfrm>
          <a:prstGeom prst="rect">
            <a:avLst/>
          </a:prstGeom>
          <a:noFill/>
        </p:spPr>
        <p:txBody>
          <a:bodyPr wrap="square" rtlCol="0">
            <a:spAutoFit/>
          </a:bodyPr>
          <a:lstStyle/>
          <a:p>
            <a:r>
              <a:rPr lang="en-US" sz="2800" b="1" dirty="0">
                <a:solidFill>
                  <a:schemeClr val="accent4"/>
                </a:solidFill>
                <a:latin typeface="Bradley Hand ITC" panose="03070402050302030203" pitchFamily="66" charset="0"/>
              </a:rPr>
              <a:t>Variable side chain (residue)</a:t>
            </a:r>
          </a:p>
        </p:txBody>
      </p:sp>
      <p:pic>
        <p:nvPicPr>
          <p:cNvPr id="38" name="Picture 37">
            <a:extLst>
              <a:ext uri="{FF2B5EF4-FFF2-40B4-BE49-F238E27FC236}">
                <a16:creationId xmlns:a16="http://schemas.microsoft.com/office/drawing/2014/main" id="{E76E094F-451B-4280-B704-19EA2B6C6146}"/>
              </a:ext>
            </a:extLst>
          </p:cNvPr>
          <p:cNvPicPr>
            <a:picLocks noChangeAspect="1"/>
          </p:cNvPicPr>
          <p:nvPr/>
        </p:nvPicPr>
        <p:blipFill>
          <a:blip r:embed="rId3">
            <a:duotone>
              <a:schemeClr val="accent1">
                <a:shade val="45000"/>
                <a:satMod val="135000"/>
              </a:schemeClr>
              <a:prstClr val="white"/>
            </a:duotone>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472191" y="1"/>
            <a:ext cx="721339" cy="617838"/>
          </a:xfrm>
          <a:prstGeom prst="rect">
            <a:avLst/>
          </a:prstGeom>
        </p:spPr>
      </p:pic>
    </p:spTree>
    <p:extLst>
      <p:ext uri="{BB962C8B-B14F-4D97-AF65-F5344CB8AC3E}">
        <p14:creationId xmlns:p14="http://schemas.microsoft.com/office/powerpoint/2010/main" val="128122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653D9-2DA2-45DA-A5F7-E90935DEB0BA}"/>
              </a:ext>
            </a:extLst>
          </p:cNvPr>
          <p:cNvSpPr>
            <a:spLocks noGrp="1"/>
          </p:cNvSpPr>
          <p:nvPr>
            <p:ph type="title"/>
          </p:nvPr>
        </p:nvSpPr>
        <p:spPr/>
        <p:txBody>
          <a:bodyPr/>
          <a:lstStyle/>
          <a:p>
            <a:r>
              <a:rPr lang="en-US" dirty="0"/>
              <a:t>Amino Acid Bonding</a:t>
            </a:r>
          </a:p>
        </p:txBody>
      </p:sp>
      <p:grpSp>
        <p:nvGrpSpPr>
          <p:cNvPr id="4" name="Group 3">
            <a:extLst>
              <a:ext uri="{FF2B5EF4-FFF2-40B4-BE49-F238E27FC236}">
                <a16:creationId xmlns:a16="http://schemas.microsoft.com/office/drawing/2014/main" id="{C1738606-4ED3-4BF8-939F-7CB13317AE02}"/>
              </a:ext>
            </a:extLst>
          </p:cNvPr>
          <p:cNvGrpSpPr>
            <a:grpSpLocks noChangeAspect="1"/>
          </p:cNvGrpSpPr>
          <p:nvPr/>
        </p:nvGrpSpPr>
        <p:grpSpPr>
          <a:xfrm>
            <a:off x="831386" y="1159331"/>
            <a:ext cx="7481228" cy="5002990"/>
            <a:chOff x="190500" y="399143"/>
            <a:chExt cx="8895143" cy="5948530"/>
          </a:xfrm>
        </p:grpSpPr>
        <p:sp>
          <p:nvSpPr>
            <p:cNvPr id="5" name="TextBox 4">
              <a:extLst>
                <a:ext uri="{FF2B5EF4-FFF2-40B4-BE49-F238E27FC236}">
                  <a16:creationId xmlns:a16="http://schemas.microsoft.com/office/drawing/2014/main" id="{DEC875F9-8D35-4CE1-981C-3294964F9061}"/>
                </a:ext>
              </a:extLst>
            </p:cNvPr>
            <p:cNvSpPr txBox="1"/>
            <p:nvPr/>
          </p:nvSpPr>
          <p:spPr>
            <a:xfrm>
              <a:off x="4240401" y="1069180"/>
              <a:ext cx="490840" cy="830997"/>
            </a:xfrm>
            <a:prstGeom prst="rect">
              <a:avLst/>
            </a:prstGeom>
            <a:noFill/>
          </p:spPr>
          <p:txBody>
            <a:bodyPr wrap="none" rtlCol="0">
              <a:spAutoFit/>
            </a:bodyPr>
            <a:lstStyle/>
            <a:p>
              <a:r>
                <a:rPr lang="en-US" sz="4800" b="1" dirty="0"/>
                <a:t>+</a:t>
              </a:r>
            </a:p>
          </p:txBody>
        </p:sp>
        <p:sp>
          <p:nvSpPr>
            <p:cNvPr id="6" name="Arrow: Down 5">
              <a:extLst>
                <a:ext uri="{FF2B5EF4-FFF2-40B4-BE49-F238E27FC236}">
                  <a16:creationId xmlns:a16="http://schemas.microsoft.com/office/drawing/2014/main" id="{C26927CC-FF4B-45C6-99F1-F95BD4E9CAB2}"/>
                </a:ext>
              </a:extLst>
            </p:cNvPr>
            <p:cNvSpPr/>
            <p:nvPr/>
          </p:nvSpPr>
          <p:spPr>
            <a:xfrm>
              <a:off x="4277450" y="2590800"/>
              <a:ext cx="416741" cy="121563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F01EF32-BDAF-4392-A2F5-65E103D8BF6C}"/>
                </a:ext>
              </a:extLst>
            </p:cNvPr>
            <p:cNvGrpSpPr/>
            <p:nvPr/>
          </p:nvGrpSpPr>
          <p:grpSpPr>
            <a:xfrm>
              <a:off x="190500" y="399143"/>
              <a:ext cx="8895143" cy="5948530"/>
              <a:chOff x="190500" y="399143"/>
              <a:chExt cx="8895143" cy="5948530"/>
            </a:xfrm>
          </p:grpSpPr>
          <p:grpSp>
            <p:nvGrpSpPr>
              <p:cNvPr id="8" name="Group 7">
                <a:extLst>
                  <a:ext uri="{FF2B5EF4-FFF2-40B4-BE49-F238E27FC236}">
                    <a16:creationId xmlns:a16="http://schemas.microsoft.com/office/drawing/2014/main" id="{6E3181E6-3E46-4441-BED8-B580E18C7631}"/>
                  </a:ext>
                </a:extLst>
              </p:cNvPr>
              <p:cNvGrpSpPr/>
              <p:nvPr/>
            </p:nvGrpSpPr>
            <p:grpSpPr>
              <a:xfrm>
                <a:off x="190500" y="457200"/>
                <a:ext cx="3893211" cy="2111489"/>
                <a:chOff x="190500" y="457200"/>
                <a:chExt cx="3893211" cy="2111489"/>
              </a:xfrm>
            </p:grpSpPr>
            <p:sp>
              <p:nvSpPr>
                <p:cNvPr id="71" name="Oval 70">
                  <a:extLst>
                    <a:ext uri="{FF2B5EF4-FFF2-40B4-BE49-F238E27FC236}">
                      <a16:creationId xmlns:a16="http://schemas.microsoft.com/office/drawing/2014/main" id="{F68427C1-4F02-46BF-905E-9B0411AB1997}"/>
                    </a:ext>
                  </a:extLst>
                </p:cNvPr>
                <p:cNvSpPr/>
                <p:nvPr/>
              </p:nvSpPr>
              <p:spPr>
                <a:xfrm>
                  <a:off x="3012621" y="728435"/>
                  <a:ext cx="457200" cy="457200"/>
                </a:xfrm>
                <a:prstGeom prst="ellipse">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8129DD4B-64AC-4CE3-A58B-0FF13049CA3E}"/>
                    </a:ext>
                  </a:extLst>
                </p:cNvPr>
                <p:cNvSpPr/>
                <p:nvPr/>
              </p:nvSpPr>
              <p:spPr>
                <a:xfrm>
                  <a:off x="796472" y="1240631"/>
                  <a:ext cx="457200" cy="457200"/>
                </a:xfrm>
                <a:prstGeom prst="ellipse">
                  <a:avLst/>
                </a:prstGeom>
                <a:solidFill>
                  <a:srgbClr val="0066FF"/>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4C3AD0F9-ACFF-4AA5-94CC-21E6162E782C}"/>
                    </a:ext>
                  </a:extLst>
                </p:cNvPr>
                <p:cNvSpPr/>
                <p:nvPr/>
              </p:nvSpPr>
              <p:spPr>
                <a:xfrm>
                  <a:off x="3626511" y="2111489"/>
                  <a:ext cx="457200" cy="4572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4" name="Oval 73">
                  <a:extLst>
                    <a:ext uri="{FF2B5EF4-FFF2-40B4-BE49-F238E27FC236}">
                      <a16:creationId xmlns:a16="http://schemas.microsoft.com/office/drawing/2014/main" id="{2A28E1DF-DFB5-437F-92F2-E1EDC1E55238}"/>
                    </a:ext>
                  </a:extLst>
                </p:cNvPr>
                <p:cNvSpPr/>
                <p:nvPr/>
              </p:nvSpPr>
              <p:spPr>
                <a:xfrm>
                  <a:off x="2429328" y="1229178"/>
                  <a:ext cx="457200" cy="457200"/>
                </a:xfrm>
                <a:prstGeom prst="ellipse">
                  <a:avLst/>
                </a:prstGeom>
                <a:solidFill>
                  <a:schemeClr val="accent4"/>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EA5F2D22-EE5B-4800-BD42-22601A1E3AA6}"/>
                    </a:ext>
                  </a:extLst>
                </p:cNvPr>
                <p:cNvSpPr/>
                <p:nvPr/>
              </p:nvSpPr>
              <p:spPr>
                <a:xfrm>
                  <a:off x="1612900" y="1229178"/>
                  <a:ext cx="457200" cy="457200"/>
                </a:xfrm>
                <a:prstGeom prst="ellipse">
                  <a:avLst/>
                </a:prstGeom>
                <a:solidFill>
                  <a:schemeClr val="accent4"/>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D85D9148-9377-49E1-BFBF-36B4123535DF}"/>
                    </a:ext>
                  </a:extLst>
                </p:cNvPr>
                <p:cNvSpPr/>
                <p:nvPr/>
              </p:nvSpPr>
              <p:spPr>
                <a:xfrm>
                  <a:off x="228600" y="1861119"/>
                  <a:ext cx="457200" cy="4572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7" name="Oval 76">
                  <a:extLst>
                    <a:ext uri="{FF2B5EF4-FFF2-40B4-BE49-F238E27FC236}">
                      <a16:creationId xmlns:a16="http://schemas.microsoft.com/office/drawing/2014/main" id="{E5E19028-5399-4C0C-A54D-1DA7C0B9F2A1}"/>
                    </a:ext>
                  </a:extLst>
                </p:cNvPr>
                <p:cNvSpPr/>
                <p:nvPr/>
              </p:nvSpPr>
              <p:spPr>
                <a:xfrm>
                  <a:off x="190500" y="728435"/>
                  <a:ext cx="457200" cy="4572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8" name="Oval 77">
                  <a:extLst>
                    <a:ext uri="{FF2B5EF4-FFF2-40B4-BE49-F238E27FC236}">
                      <a16:creationId xmlns:a16="http://schemas.microsoft.com/office/drawing/2014/main" id="{24AF4D0F-2E09-4091-9757-993CE82F021B}"/>
                    </a:ext>
                  </a:extLst>
                </p:cNvPr>
                <p:cNvSpPr/>
                <p:nvPr/>
              </p:nvSpPr>
              <p:spPr>
                <a:xfrm>
                  <a:off x="1612900" y="1999004"/>
                  <a:ext cx="457200" cy="4572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79" name="Straight Connector 78">
                  <a:extLst>
                    <a:ext uri="{FF2B5EF4-FFF2-40B4-BE49-F238E27FC236}">
                      <a16:creationId xmlns:a16="http://schemas.microsoft.com/office/drawing/2014/main" id="{ED003204-B47A-425D-AE06-055DA02DB8D8}"/>
                    </a:ext>
                  </a:extLst>
                </p:cNvPr>
                <p:cNvCxnSpPr>
                  <a:stCxn id="77" idx="5"/>
                  <a:endCxn id="72" idx="1"/>
                </p:cNvCxnSpPr>
                <p:nvPr/>
              </p:nvCxnSpPr>
              <p:spPr>
                <a:xfrm>
                  <a:off x="580745" y="1118680"/>
                  <a:ext cx="282682" cy="188906"/>
                </a:xfrm>
                <a:prstGeom prst="line">
                  <a:avLst/>
                </a:prstGeom>
                <a:ln w="28575"/>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B039AB76-C041-4286-AFBA-8F882CE546F0}"/>
                    </a:ext>
                  </a:extLst>
                </p:cNvPr>
                <p:cNvCxnSpPr>
                  <a:cxnSpLocks/>
                  <a:stCxn id="76" idx="7"/>
                  <a:endCxn id="72" idx="3"/>
                </p:cNvCxnSpPr>
                <p:nvPr/>
              </p:nvCxnSpPr>
              <p:spPr>
                <a:xfrm flipV="1">
                  <a:off x="618845" y="1630876"/>
                  <a:ext cx="244582" cy="297198"/>
                </a:xfrm>
                <a:prstGeom prst="line">
                  <a:avLst/>
                </a:prstGeom>
                <a:ln w="28575"/>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26B8B1F2-11E9-48F9-9857-96C50140B45E}"/>
                    </a:ext>
                  </a:extLst>
                </p:cNvPr>
                <p:cNvCxnSpPr>
                  <a:stCxn id="72" idx="6"/>
                  <a:endCxn id="75" idx="2"/>
                </p:cNvCxnSpPr>
                <p:nvPr/>
              </p:nvCxnSpPr>
              <p:spPr>
                <a:xfrm flipV="1">
                  <a:off x="1253672" y="1457778"/>
                  <a:ext cx="359228" cy="11453"/>
                </a:xfrm>
                <a:prstGeom prst="line">
                  <a:avLst/>
                </a:prstGeom>
                <a:ln w="28575"/>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FA188507-4D11-4062-9509-6EA68FA658D0}"/>
                    </a:ext>
                  </a:extLst>
                </p:cNvPr>
                <p:cNvCxnSpPr>
                  <a:stCxn id="75" idx="6"/>
                  <a:endCxn id="74" idx="2"/>
                </p:cNvCxnSpPr>
                <p:nvPr/>
              </p:nvCxnSpPr>
              <p:spPr>
                <a:xfrm>
                  <a:off x="2070100" y="1457778"/>
                  <a:ext cx="359228"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C2BEC358-3080-46C2-8CAE-92F8D6451A01}"/>
                    </a:ext>
                  </a:extLst>
                </p:cNvPr>
                <p:cNvCxnSpPr>
                  <a:stCxn id="75" idx="4"/>
                  <a:endCxn id="78" idx="0"/>
                </p:cNvCxnSpPr>
                <p:nvPr/>
              </p:nvCxnSpPr>
              <p:spPr>
                <a:xfrm>
                  <a:off x="1841500" y="1686378"/>
                  <a:ext cx="0" cy="312626"/>
                </a:xfrm>
                <a:prstGeom prst="line">
                  <a:avLst/>
                </a:prstGeom>
                <a:ln w="28575"/>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9DF2119D-AE0D-42B0-A87E-AF6381158F9E}"/>
                    </a:ext>
                  </a:extLst>
                </p:cNvPr>
                <p:cNvCxnSpPr>
                  <a:stCxn id="74" idx="5"/>
                  <a:endCxn id="89" idx="1"/>
                </p:cNvCxnSpPr>
                <p:nvPr/>
              </p:nvCxnSpPr>
              <p:spPr>
                <a:xfrm>
                  <a:off x="2819573" y="1619423"/>
                  <a:ext cx="260003" cy="174392"/>
                </a:xfrm>
                <a:prstGeom prst="line">
                  <a:avLst/>
                </a:prstGeom>
                <a:ln w="28575"/>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42CAADAD-2A80-4623-AE67-E3CBF1002927}"/>
                    </a:ext>
                  </a:extLst>
                </p:cNvPr>
                <p:cNvCxnSpPr>
                  <a:stCxn id="74" idx="7"/>
                  <a:endCxn id="71" idx="3"/>
                </p:cNvCxnSpPr>
                <p:nvPr/>
              </p:nvCxnSpPr>
              <p:spPr>
                <a:xfrm flipV="1">
                  <a:off x="2819573" y="1118680"/>
                  <a:ext cx="260003" cy="177453"/>
                </a:xfrm>
                <a:prstGeom prst="line">
                  <a:avLst/>
                </a:prstGeom>
                <a:ln w="63500" cmpd="dbl"/>
              </p:spPr>
              <p:style>
                <a:lnRef idx="1">
                  <a:schemeClr val="dk1"/>
                </a:lnRef>
                <a:fillRef idx="0">
                  <a:schemeClr val="dk1"/>
                </a:fillRef>
                <a:effectRef idx="0">
                  <a:schemeClr val="dk1"/>
                </a:effectRef>
                <a:fontRef idx="minor">
                  <a:schemeClr val="tx1"/>
                </a:fontRef>
              </p:style>
            </p:cxnSp>
            <p:sp>
              <p:nvSpPr>
                <p:cNvPr id="86" name="Oval 85">
                  <a:extLst>
                    <a:ext uri="{FF2B5EF4-FFF2-40B4-BE49-F238E27FC236}">
                      <a16:creationId xmlns:a16="http://schemas.microsoft.com/office/drawing/2014/main" id="{8A408353-E4D5-4632-B453-B7D4571F21D1}"/>
                    </a:ext>
                  </a:extLst>
                </p:cNvPr>
                <p:cNvSpPr/>
                <p:nvPr/>
              </p:nvSpPr>
              <p:spPr>
                <a:xfrm>
                  <a:off x="1601560" y="457200"/>
                  <a:ext cx="457200" cy="457200"/>
                </a:xfrm>
                <a:prstGeom prst="ellipse">
                  <a:avLst/>
                </a:prstGeom>
                <a:solidFill>
                  <a:srgbClr val="0099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87" name="Straight Connector 86">
                  <a:extLst>
                    <a:ext uri="{FF2B5EF4-FFF2-40B4-BE49-F238E27FC236}">
                      <a16:creationId xmlns:a16="http://schemas.microsoft.com/office/drawing/2014/main" id="{01D7985D-43DE-4E8C-903D-0852C0B36F09}"/>
                    </a:ext>
                  </a:extLst>
                </p:cNvPr>
                <p:cNvCxnSpPr>
                  <a:cxnSpLocks/>
                </p:cNvCxnSpPr>
                <p:nvPr/>
              </p:nvCxnSpPr>
              <p:spPr>
                <a:xfrm>
                  <a:off x="1828800" y="914400"/>
                  <a:ext cx="0" cy="312626"/>
                </a:xfrm>
                <a:prstGeom prst="line">
                  <a:avLst/>
                </a:prstGeom>
                <a:ln w="28575"/>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D48B0012-C29F-489E-997B-134AA535CF38}"/>
                    </a:ext>
                  </a:extLst>
                </p:cNvPr>
                <p:cNvCxnSpPr/>
                <p:nvPr/>
              </p:nvCxnSpPr>
              <p:spPr>
                <a:xfrm>
                  <a:off x="3418165" y="2031045"/>
                  <a:ext cx="260003" cy="174392"/>
                </a:xfrm>
                <a:prstGeom prst="line">
                  <a:avLst/>
                </a:prstGeom>
                <a:ln w="28575"/>
              </p:spPr>
              <p:style>
                <a:lnRef idx="1">
                  <a:schemeClr val="dk1"/>
                </a:lnRef>
                <a:fillRef idx="0">
                  <a:schemeClr val="dk1"/>
                </a:fillRef>
                <a:effectRef idx="0">
                  <a:schemeClr val="dk1"/>
                </a:effectRef>
                <a:fontRef idx="minor">
                  <a:schemeClr val="tx1"/>
                </a:fontRef>
              </p:style>
            </p:cxnSp>
            <p:sp>
              <p:nvSpPr>
                <p:cNvPr id="89" name="Oval 88">
                  <a:extLst>
                    <a:ext uri="{FF2B5EF4-FFF2-40B4-BE49-F238E27FC236}">
                      <a16:creationId xmlns:a16="http://schemas.microsoft.com/office/drawing/2014/main" id="{381D45CD-7269-47F9-B17B-97B261662678}"/>
                    </a:ext>
                  </a:extLst>
                </p:cNvPr>
                <p:cNvSpPr/>
                <p:nvPr/>
              </p:nvSpPr>
              <p:spPr>
                <a:xfrm>
                  <a:off x="3012621" y="1726860"/>
                  <a:ext cx="457200" cy="457200"/>
                </a:xfrm>
                <a:prstGeom prst="ellipse">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C875ED6F-43D2-4F5E-A7D8-4D7569E1C936}"/>
                  </a:ext>
                </a:extLst>
              </p:cNvPr>
              <p:cNvGrpSpPr/>
              <p:nvPr/>
            </p:nvGrpSpPr>
            <p:grpSpPr>
              <a:xfrm>
                <a:off x="5138963" y="399143"/>
                <a:ext cx="3946680" cy="2150330"/>
                <a:chOff x="5138963" y="457200"/>
                <a:chExt cx="3946680" cy="2150330"/>
              </a:xfrm>
            </p:grpSpPr>
            <p:sp>
              <p:nvSpPr>
                <p:cNvPr id="52" name="Oval 51">
                  <a:extLst>
                    <a:ext uri="{FF2B5EF4-FFF2-40B4-BE49-F238E27FC236}">
                      <a16:creationId xmlns:a16="http://schemas.microsoft.com/office/drawing/2014/main" id="{F501AC62-7AF9-494B-B046-F582B439F68A}"/>
                    </a:ext>
                  </a:extLst>
                </p:cNvPr>
                <p:cNvSpPr/>
                <p:nvPr/>
              </p:nvSpPr>
              <p:spPr>
                <a:xfrm>
                  <a:off x="7961084" y="1726860"/>
                  <a:ext cx="457200" cy="457200"/>
                </a:xfrm>
                <a:prstGeom prst="ellipse">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C186AFC1-E097-47B6-AAD9-C5C8748C8BDE}"/>
                    </a:ext>
                  </a:extLst>
                </p:cNvPr>
                <p:cNvSpPr/>
                <p:nvPr/>
              </p:nvSpPr>
              <p:spPr>
                <a:xfrm>
                  <a:off x="7961084" y="728435"/>
                  <a:ext cx="457200" cy="457200"/>
                </a:xfrm>
                <a:prstGeom prst="ellipse">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5837A606-2142-4632-A932-0EF096B57404}"/>
                    </a:ext>
                  </a:extLst>
                </p:cNvPr>
                <p:cNvSpPr/>
                <p:nvPr/>
              </p:nvSpPr>
              <p:spPr>
                <a:xfrm>
                  <a:off x="5744935" y="1240631"/>
                  <a:ext cx="457200" cy="457200"/>
                </a:xfrm>
                <a:prstGeom prst="ellipse">
                  <a:avLst/>
                </a:prstGeom>
                <a:solidFill>
                  <a:srgbClr val="0066FF"/>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F99052D-79C4-47E2-85D7-6E3C199DE77E}"/>
                    </a:ext>
                  </a:extLst>
                </p:cNvPr>
                <p:cNvSpPr/>
                <p:nvPr/>
              </p:nvSpPr>
              <p:spPr>
                <a:xfrm>
                  <a:off x="7377791" y="1229178"/>
                  <a:ext cx="457200" cy="457200"/>
                </a:xfrm>
                <a:prstGeom prst="ellipse">
                  <a:avLst/>
                </a:prstGeom>
                <a:solidFill>
                  <a:schemeClr val="accent4"/>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219BF4B-8642-4E7C-A847-42555EC7B1A1}"/>
                    </a:ext>
                  </a:extLst>
                </p:cNvPr>
                <p:cNvSpPr/>
                <p:nvPr/>
              </p:nvSpPr>
              <p:spPr>
                <a:xfrm>
                  <a:off x="6561363" y="1229178"/>
                  <a:ext cx="457200" cy="457200"/>
                </a:xfrm>
                <a:prstGeom prst="ellipse">
                  <a:avLst/>
                </a:prstGeom>
                <a:solidFill>
                  <a:schemeClr val="accent4"/>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E719F138-190A-4BB3-8AAC-55576BBCCA4C}"/>
                    </a:ext>
                  </a:extLst>
                </p:cNvPr>
                <p:cNvSpPr/>
                <p:nvPr/>
              </p:nvSpPr>
              <p:spPr>
                <a:xfrm>
                  <a:off x="5177063" y="1861119"/>
                  <a:ext cx="457200" cy="4572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8" name="Oval 57">
                  <a:extLst>
                    <a:ext uri="{FF2B5EF4-FFF2-40B4-BE49-F238E27FC236}">
                      <a16:creationId xmlns:a16="http://schemas.microsoft.com/office/drawing/2014/main" id="{723B14C9-5C7F-40D8-88FD-070C7BD4F677}"/>
                    </a:ext>
                  </a:extLst>
                </p:cNvPr>
                <p:cNvSpPr/>
                <p:nvPr/>
              </p:nvSpPr>
              <p:spPr>
                <a:xfrm>
                  <a:off x="5138963" y="728435"/>
                  <a:ext cx="457200" cy="4572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9" name="Oval 58">
                  <a:extLst>
                    <a:ext uri="{FF2B5EF4-FFF2-40B4-BE49-F238E27FC236}">
                      <a16:creationId xmlns:a16="http://schemas.microsoft.com/office/drawing/2014/main" id="{2A474476-6F0A-4366-AF96-1B0ACDC0ADD3}"/>
                    </a:ext>
                  </a:extLst>
                </p:cNvPr>
                <p:cNvSpPr/>
                <p:nvPr/>
              </p:nvSpPr>
              <p:spPr>
                <a:xfrm>
                  <a:off x="6561363" y="1999004"/>
                  <a:ext cx="457200" cy="4572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1E202103-9D2F-4987-A07A-DB032D4CA4A3}"/>
                    </a:ext>
                  </a:extLst>
                </p:cNvPr>
                <p:cNvCxnSpPr>
                  <a:stCxn id="58" idx="5"/>
                  <a:endCxn id="54" idx="1"/>
                </p:cNvCxnSpPr>
                <p:nvPr/>
              </p:nvCxnSpPr>
              <p:spPr>
                <a:xfrm>
                  <a:off x="5529208" y="1118680"/>
                  <a:ext cx="282682" cy="188906"/>
                </a:xfrm>
                <a:prstGeom prst="line">
                  <a:avLst/>
                </a:prstGeom>
                <a:ln w="28575"/>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A2D2515D-2CBB-411C-A018-34F2BB75A754}"/>
                    </a:ext>
                  </a:extLst>
                </p:cNvPr>
                <p:cNvCxnSpPr>
                  <a:cxnSpLocks/>
                  <a:stCxn id="57" idx="7"/>
                  <a:endCxn id="54" idx="3"/>
                </p:cNvCxnSpPr>
                <p:nvPr/>
              </p:nvCxnSpPr>
              <p:spPr>
                <a:xfrm flipV="1">
                  <a:off x="5567308" y="1630876"/>
                  <a:ext cx="244582" cy="297198"/>
                </a:xfrm>
                <a:prstGeom prst="line">
                  <a:avLst/>
                </a:prstGeom>
                <a:ln w="28575"/>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0F3FF736-1345-42B1-9011-A249571F98C1}"/>
                    </a:ext>
                  </a:extLst>
                </p:cNvPr>
                <p:cNvCxnSpPr>
                  <a:stCxn id="54" idx="6"/>
                  <a:endCxn id="56" idx="2"/>
                </p:cNvCxnSpPr>
                <p:nvPr/>
              </p:nvCxnSpPr>
              <p:spPr>
                <a:xfrm flipV="1">
                  <a:off x="6202135" y="1457778"/>
                  <a:ext cx="359228" cy="11453"/>
                </a:xfrm>
                <a:prstGeom prst="line">
                  <a:avLst/>
                </a:prstGeom>
                <a:ln w="28575"/>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8EB4A194-86C0-4B3C-B65A-4136B6E2153D}"/>
                    </a:ext>
                  </a:extLst>
                </p:cNvPr>
                <p:cNvCxnSpPr>
                  <a:stCxn id="56" idx="6"/>
                  <a:endCxn id="55" idx="2"/>
                </p:cNvCxnSpPr>
                <p:nvPr/>
              </p:nvCxnSpPr>
              <p:spPr>
                <a:xfrm>
                  <a:off x="7018563" y="1457778"/>
                  <a:ext cx="359228"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25236D54-139B-4D5C-BF4E-D6A143AE722C}"/>
                    </a:ext>
                  </a:extLst>
                </p:cNvPr>
                <p:cNvCxnSpPr>
                  <a:stCxn id="56" idx="4"/>
                  <a:endCxn id="59" idx="0"/>
                </p:cNvCxnSpPr>
                <p:nvPr/>
              </p:nvCxnSpPr>
              <p:spPr>
                <a:xfrm>
                  <a:off x="6789963" y="1686378"/>
                  <a:ext cx="0" cy="312626"/>
                </a:xfrm>
                <a:prstGeom prst="line">
                  <a:avLst/>
                </a:prstGeom>
                <a:ln w="28575"/>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B3EEE30C-2D9E-40BB-8D6A-9BA4382ACB29}"/>
                    </a:ext>
                  </a:extLst>
                </p:cNvPr>
                <p:cNvCxnSpPr>
                  <a:stCxn id="55" idx="5"/>
                  <a:endCxn id="52" idx="1"/>
                </p:cNvCxnSpPr>
                <p:nvPr/>
              </p:nvCxnSpPr>
              <p:spPr>
                <a:xfrm>
                  <a:off x="7768036" y="1619423"/>
                  <a:ext cx="260003" cy="174392"/>
                </a:xfrm>
                <a:prstGeom prst="line">
                  <a:avLst/>
                </a:prstGeom>
                <a:ln w="28575"/>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CD14A7F5-8FE7-4227-BF24-FB18713068CC}"/>
                    </a:ext>
                  </a:extLst>
                </p:cNvPr>
                <p:cNvCxnSpPr>
                  <a:stCxn id="55" idx="7"/>
                  <a:endCxn id="53" idx="3"/>
                </p:cNvCxnSpPr>
                <p:nvPr/>
              </p:nvCxnSpPr>
              <p:spPr>
                <a:xfrm flipV="1">
                  <a:off x="7768036" y="1118680"/>
                  <a:ext cx="260003" cy="177453"/>
                </a:xfrm>
                <a:prstGeom prst="line">
                  <a:avLst/>
                </a:prstGeom>
                <a:ln w="63500" cmpd="dbl"/>
              </p:spPr>
              <p:style>
                <a:lnRef idx="1">
                  <a:schemeClr val="dk1"/>
                </a:lnRef>
                <a:fillRef idx="0">
                  <a:schemeClr val="dk1"/>
                </a:fillRef>
                <a:effectRef idx="0">
                  <a:schemeClr val="dk1"/>
                </a:effectRef>
                <a:fontRef idx="minor">
                  <a:schemeClr val="tx1"/>
                </a:fontRef>
              </p:style>
            </p:cxnSp>
            <p:sp>
              <p:nvSpPr>
                <p:cNvPr id="67" name="Oval 66">
                  <a:extLst>
                    <a:ext uri="{FF2B5EF4-FFF2-40B4-BE49-F238E27FC236}">
                      <a16:creationId xmlns:a16="http://schemas.microsoft.com/office/drawing/2014/main" id="{61439304-C06A-44AA-B05D-F069C44B10F7}"/>
                    </a:ext>
                  </a:extLst>
                </p:cNvPr>
                <p:cNvSpPr/>
                <p:nvPr/>
              </p:nvSpPr>
              <p:spPr>
                <a:xfrm>
                  <a:off x="6550023" y="457200"/>
                  <a:ext cx="457200" cy="457200"/>
                </a:xfrm>
                <a:prstGeom prst="ellipse">
                  <a:avLst/>
                </a:prstGeom>
                <a:solidFill>
                  <a:srgbClr val="0099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id="{30AC5B94-89B8-4ECE-82D4-CC8B1C20ACC4}"/>
                    </a:ext>
                  </a:extLst>
                </p:cNvPr>
                <p:cNvCxnSpPr>
                  <a:cxnSpLocks/>
                </p:cNvCxnSpPr>
                <p:nvPr/>
              </p:nvCxnSpPr>
              <p:spPr>
                <a:xfrm>
                  <a:off x="6777263" y="914400"/>
                  <a:ext cx="0" cy="312626"/>
                </a:xfrm>
                <a:prstGeom prst="line">
                  <a:avLst/>
                </a:prstGeom>
                <a:ln w="28575"/>
              </p:spPr>
              <p:style>
                <a:lnRef idx="1">
                  <a:schemeClr val="dk1"/>
                </a:lnRef>
                <a:fillRef idx="0">
                  <a:schemeClr val="dk1"/>
                </a:fillRef>
                <a:effectRef idx="0">
                  <a:schemeClr val="dk1"/>
                </a:effectRef>
                <a:fontRef idx="minor">
                  <a:schemeClr val="tx1"/>
                </a:fontRef>
              </p:style>
            </p:cxnSp>
            <p:sp>
              <p:nvSpPr>
                <p:cNvPr id="69" name="Oval 68">
                  <a:extLst>
                    <a:ext uri="{FF2B5EF4-FFF2-40B4-BE49-F238E27FC236}">
                      <a16:creationId xmlns:a16="http://schemas.microsoft.com/office/drawing/2014/main" id="{B43B98B9-28CA-45AB-8DCB-B812AA157E2B}"/>
                    </a:ext>
                  </a:extLst>
                </p:cNvPr>
                <p:cNvSpPr/>
                <p:nvPr/>
              </p:nvSpPr>
              <p:spPr>
                <a:xfrm>
                  <a:off x="8628443" y="2150330"/>
                  <a:ext cx="457200" cy="4572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70" name="Straight Connector 69">
                  <a:extLst>
                    <a:ext uri="{FF2B5EF4-FFF2-40B4-BE49-F238E27FC236}">
                      <a16:creationId xmlns:a16="http://schemas.microsoft.com/office/drawing/2014/main" id="{0BC2E4FE-6886-4E01-8B79-673A49AD68F6}"/>
                    </a:ext>
                  </a:extLst>
                </p:cNvPr>
                <p:cNvCxnSpPr/>
                <p:nvPr/>
              </p:nvCxnSpPr>
              <p:spPr>
                <a:xfrm>
                  <a:off x="8420097" y="2069886"/>
                  <a:ext cx="260003" cy="174392"/>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10" name="Group 9">
                <a:extLst>
                  <a:ext uri="{FF2B5EF4-FFF2-40B4-BE49-F238E27FC236}">
                    <a16:creationId xmlns:a16="http://schemas.microsoft.com/office/drawing/2014/main" id="{72B7EC8C-F6FF-4246-AF99-0484E4B82C19}"/>
                  </a:ext>
                </a:extLst>
              </p:cNvPr>
              <p:cNvGrpSpPr/>
              <p:nvPr/>
            </p:nvGrpSpPr>
            <p:grpSpPr>
              <a:xfrm>
                <a:off x="457200" y="4184930"/>
                <a:ext cx="8337549" cy="2162743"/>
                <a:chOff x="457200" y="4184930"/>
                <a:chExt cx="8337549" cy="2162743"/>
              </a:xfrm>
            </p:grpSpPr>
            <p:sp>
              <p:nvSpPr>
                <p:cNvPr id="11" name="TextBox 10">
                  <a:extLst>
                    <a:ext uri="{FF2B5EF4-FFF2-40B4-BE49-F238E27FC236}">
                      <a16:creationId xmlns:a16="http://schemas.microsoft.com/office/drawing/2014/main" id="{3BBBE932-82B9-444D-B1AF-A0B2ABB2749D}"/>
                    </a:ext>
                  </a:extLst>
                </p:cNvPr>
                <p:cNvSpPr txBox="1"/>
                <p:nvPr/>
              </p:nvSpPr>
              <p:spPr>
                <a:xfrm>
                  <a:off x="6555204" y="4758275"/>
                  <a:ext cx="457201" cy="830997"/>
                </a:xfrm>
                <a:prstGeom prst="rect">
                  <a:avLst/>
                </a:prstGeom>
                <a:noFill/>
              </p:spPr>
              <p:txBody>
                <a:bodyPr wrap="square" rtlCol="0">
                  <a:spAutoFit/>
                </a:bodyPr>
                <a:lstStyle/>
                <a:p>
                  <a:r>
                    <a:rPr lang="en-US" sz="4800" b="1" dirty="0"/>
                    <a:t>+</a:t>
                  </a:r>
                </a:p>
              </p:txBody>
            </p:sp>
            <p:grpSp>
              <p:nvGrpSpPr>
                <p:cNvPr id="12" name="Group 11">
                  <a:extLst>
                    <a:ext uri="{FF2B5EF4-FFF2-40B4-BE49-F238E27FC236}">
                      <a16:creationId xmlns:a16="http://schemas.microsoft.com/office/drawing/2014/main" id="{F0F2BA1E-5027-466D-BCD1-3960DE73A01C}"/>
                    </a:ext>
                  </a:extLst>
                </p:cNvPr>
                <p:cNvGrpSpPr/>
                <p:nvPr/>
              </p:nvGrpSpPr>
              <p:grpSpPr>
                <a:xfrm>
                  <a:off x="457200" y="4184930"/>
                  <a:ext cx="6397780" cy="2162743"/>
                  <a:chOff x="457200" y="4184930"/>
                  <a:chExt cx="6397780" cy="2162743"/>
                </a:xfrm>
              </p:grpSpPr>
              <p:sp>
                <p:nvSpPr>
                  <p:cNvPr id="19" name="Oval 18">
                    <a:extLst>
                      <a:ext uri="{FF2B5EF4-FFF2-40B4-BE49-F238E27FC236}">
                        <a16:creationId xmlns:a16="http://schemas.microsoft.com/office/drawing/2014/main" id="{F6583C4E-454D-4C7B-A4FD-831821FF6A90}"/>
                      </a:ext>
                    </a:extLst>
                  </p:cNvPr>
                  <p:cNvSpPr/>
                  <p:nvPr/>
                </p:nvSpPr>
                <p:spPr>
                  <a:xfrm>
                    <a:off x="2696028" y="4184930"/>
                    <a:ext cx="457200" cy="457200"/>
                  </a:xfrm>
                  <a:prstGeom prst="ellipse">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13AA611-4628-429B-91B1-8EEFE0B1F058}"/>
                      </a:ext>
                    </a:extLst>
                  </p:cNvPr>
                  <p:cNvSpPr/>
                  <p:nvPr/>
                </p:nvSpPr>
                <p:spPr>
                  <a:xfrm>
                    <a:off x="1063172" y="4947044"/>
                    <a:ext cx="457200" cy="457200"/>
                  </a:xfrm>
                  <a:prstGeom prst="ellipse">
                    <a:avLst/>
                  </a:prstGeom>
                  <a:solidFill>
                    <a:srgbClr val="0066FF"/>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755ECEE-99B0-404E-B9E0-8CD9DE39102E}"/>
                      </a:ext>
                    </a:extLst>
                  </p:cNvPr>
                  <p:cNvSpPr/>
                  <p:nvPr/>
                </p:nvSpPr>
                <p:spPr>
                  <a:xfrm>
                    <a:off x="2696028" y="4935591"/>
                    <a:ext cx="457200" cy="457200"/>
                  </a:xfrm>
                  <a:prstGeom prst="ellipse">
                    <a:avLst/>
                  </a:prstGeom>
                  <a:solidFill>
                    <a:schemeClr val="accent4"/>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1AE2C58-CF74-4F4B-80CC-1A44EEDFE7B4}"/>
                      </a:ext>
                    </a:extLst>
                  </p:cNvPr>
                  <p:cNvSpPr/>
                  <p:nvPr/>
                </p:nvSpPr>
                <p:spPr>
                  <a:xfrm>
                    <a:off x="1879600" y="4935591"/>
                    <a:ext cx="457200" cy="457200"/>
                  </a:xfrm>
                  <a:prstGeom prst="ellipse">
                    <a:avLst/>
                  </a:prstGeom>
                  <a:solidFill>
                    <a:schemeClr val="accent4"/>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2CD5025-7C5C-48A4-BFC3-4C0F4CE64D50}"/>
                      </a:ext>
                    </a:extLst>
                  </p:cNvPr>
                  <p:cNvSpPr/>
                  <p:nvPr/>
                </p:nvSpPr>
                <p:spPr>
                  <a:xfrm>
                    <a:off x="495300" y="5567532"/>
                    <a:ext cx="457200" cy="4572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Oval 23">
                    <a:extLst>
                      <a:ext uri="{FF2B5EF4-FFF2-40B4-BE49-F238E27FC236}">
                        <a16:creationId xmlns:a16="http://schemas.microsoft.com/office/drawing/2014/main" id="{9F0696BB-29A6-4B6C-A491-BE4F631EA4D3}"/>
                      </a:ext>
                    </a:extLst>
                  </p:cNvPr>
                  <p:cNvSpPr/>
                  <p:nvPr/>
                </p:nvSpPr>
                <p:spPr>
                  <a:xfrm>
                    <a:off x="457200" y="4434848"/>
                    <a:ext cx="457200" cy="4572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Oval 24">
                    <a:extLst>
                      <a:ext uri="{FF2B5EF4-FFF2-40B4-BE49-F238E27FC236}">
                        <a16:creationId xmlns:a16="http://schemas.microsoft.com/office/drawing/2014/main" id="{8A434B5F-1910-4967-9735-58A6E296542F}"/>
                      </a:ext>
                    </a:extLst>
                  </p:cNvPr>
                  <p:cNvSpPr/>
                  <p:nvPr/>
                </p:nvSpPr>
                <p:spPr>
                  <a:xfrm>
                    <a:off x="1879600" y="5705417"/>
                    <a:ext cx="457200" cy="4572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EDF5C1AC-29DC-4E43-91FA-DB10930E8FD5}"/>
                      </a:ext>
                    </a:extLst>
                  </p:cNvPr>
                  <p:cNvCxnSpPr>
                    <a:stCxn id="24" idx="5"/>
                    <a:endCxn id="20" idx="1"/>
                  </p:cNvCxnSpPr>
                  <p:nvPr/>
                </p:nvCxnSpPr>
                <p:spPr>
                  <a:xfrm>
                    <a:off x="847445" y="4825093"/>
                    <a:ext cx="282682" cy="188906"/>
                  </a:xfrm>
                  <a:prstGeom prst="line">
                    <a:avLst/>
                  </a:prstGeom>
                  <a:ln w="28575"/>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B2C52C8B-1609-45CF-B761-331605EEAC16}"/>
                      </a:ext>
                    </a:extLst>
                  </p:cNvPr>
                  <p:cNvCxnSpPr>
                    <a:cxnSpLocks/>
                    <a:stCxn id="23" idx="7"/>
                    <a:endCxn id="20" idx="3"/>
                  </p:cNvCxnSpPr>
                  <p:nvPr/>
                </p:nvCxnSpPr>
                <p:spPr>
                  <a:xfrm flipV="1">
                    <a:off x="885545" y="5337289"/>
                    <a:ext cx="244582" cy="297198"/>
                  </a:xfrm>
                  <a:prstGeom prst="line">
                    <a:avLst/>
                  </a:prstGeom>
                  <a:ln w="28575"/>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CF3D996B-973B-480C-B29A-99B5EF2FE36C}"/>
                      </a:ext>
                    </a:extLst>
                  </p:cNvPr>
                  <p:cNvCxnSpPr>
                    <a:stCxn id="20" idx="6"/>
                    <a:endCxn id="22" idx="2"/>
                  </p:cNvCxnSpPr>
                  <p:nvPr/>
                </p:nvCxnSpPr>
                <p:spPr>
                  <a:xfrm flipV="1">
                    <a:off x="1520372" y="5164191"/>
                    <a:ext cx="359228" cy="11453"/>
                  </a:xfrm>
                  <a:prstGeom prst="line">
                    <a:avLst/>
                  </a:prstGeom>
                  <a:ln w="28575"/>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9F14A9B2-FD30-4282-8980-E3198F25A8A9}"/>
                      </a:ext>
                    </a:extLst>
                  </p:cNvPr>
                  <p:cNvCxnSpPr>
                    <a:stCxn id="22" idx="6"/>
                    <a:endCxn id="21" idx="2"/>
                  </p:cNvCxnSpPr>
                  <p:nvPr/>
                </p:nvCxnSpPr>
                <p:spPr>
                  <a:xfrm>
                    <a:off x="2336800" y="5164191"/>
                    <a:ext cx="359228"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8B48B8D9-3C3D-489B-8730-A8465C8D8072}"/>
                      </a:ext>
                    </a:extLst>
                  </p:cNvPr>
                  <p:cNvCxnSpPr>
                    <a:stCxn id="22" idx="4"/>
                    <a:endCxn id="25" idx="0"/>
                  </p:cNvCxnSpPr>
                  <p:nvPr/>
                </p:nvCxnSpPr>
                <p:spPr>
                  <a:xfrm>
                    <a:off x="2108200" y="5392791"/>
                    <a:ext cx="0" cy="312626"/>
                  </a:xfrm>
                  <a:prstGeom prst="line">
                    <a:avLst/>
                  </a:prstGeom>
                  <a:ln w="28575"/>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A5221617-CF12-4DCA-B31C-A8ACA8FE1407}"/>
                      </a:ext>
                    </a:extLst>
                  </p:cNvPr>
                  <p:cNvCxnSpPr>
                    <a:cxnSpLocks/>
                    <a:stCxn id="21" idx="0"/>
                    <a:endCxn id="19" idx="4"/>
                  </p:cNvCxnSpPr>
                  <p:nvPr/>
                </p:nvCxnSpPr>
                <p:spPr>
                  <a:xfrm flipV="1">
                    <a:off x="2924628" y="4642130"/>
                    <a:ext cx="0" cy="293461"/>
                  </a:xfrm>
                  <a:prstGeom prst="line">
                    <a:avLst/>
                  </a:prstGeom>
                  <a:ln w="63500" cmpd="dbl"/>
                </p:spPr>
                <p:style>
                  <a:lnRef idx="1">
                    <a:schemeClr val="dk1"/>
                  </a:lnRef>
                  <a:fillRef idx="0">
                    <a:schemeClr val="dk1"/>
                  </a:fillRef>
                  <a:effectRef idx="0">
                    <a:schemeClr val="dk1"/>
                  </a:effectRef>
                  <a:fontRef idx="minor">
                    <a:schemeClr val="tx1"/>
                  </a:fontRef>
                </p:style>
              </p:cxnSp>
              <p:sp>
                <p:nvSpPr>
                  <p:cNvPr id="32" name="Oval 31">
                    <a:extLst>
                      <a:ext uri="{FF2B5EF4-FFF2-40B4-BE49-F238E27FC236}">
                        <a16:creationId xmlns:a16="http://schemas.microsoft.com/office/drawing/2014/main" id="{268A1143-3D0C-49C3-A6A1-DE2A307EE745}"/>
                      </a:ext>
                    </a:extLst>
                  </p:cNvPr>
                  <p:cNvSpPr/>
                  <p:nvPr/>
                </p:nvSpPr>
                <p:spPr>
                  <a:xfrm>
                    <a:off x="1868260" y="4184930"/>
                    <a:ext cx="457200" cy="457200"/>
                  </a:xfrm>
                  <a:prstGeom prst="ellipse">
                    <a:avLst/>
                  </a:prstGeom>
                  <a:solidFill>
                    <a:srgbClr val="0099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FBFF901C-DE05-457B-B08B-99DA504AF91F}"/>
                      </a:ext>
                    </a:extLst>
                  </p:cNvPr>
                  <p:cNvCxnSpPr>
                    <a:cxnSpLocks/>
                  </p:cNvCxnSpPr>
                  <p:nvPr/>
                </p:nvCxnSpPr>
                <p:spPr>
                  <a:xfrm>
                    <a:off x="2095500" y="4620813"/>
                    <a:ext cx="0" cy="312626"/>
                  </a:xfrm>
                  <a:prstGeom prst="line">
                    <a:avLst/>
                  </a:prstGeom>
                  <a:ln w="28575"/>
                </p:spPr>
                <p:style>
                  <a:lnRef idx="1">
                    <a:schemeClr val="dk1"/>
                  </a:lnRef>
                  <a:fillRef idx="0">
                    <a:schemeClr val="dk1"/>
                  </a:fillRef>
                  <a:effectRef idx="0">
                    <a:schemeClr val="dk1"/>
                  </a:effectRef>
                  <a:fontRef idx="minor">
                    <a:schemeClr val="tx1"/>
                  </a:fontRef>
                </p:style>
              </p:cxnSp>
              <p:sp>
                <p:nvSpPr>
                  <p:cNvPr id="34" name="Oval 33">
                    <a:extLst>
                      <a:ext uri="{FF2B5EF4-FFF2-40B4-BE49-F238E27FC236}">
                        <a16:creationId xmlns:a16="http://schemas.microsoft.com/office/drawing/2014/main" id="{66BF8ACA-5757-48FC-8F4F-0B9A7EFE2036}"/>
                      </a:ext>
                    </a:extLst>
                  </p:cNvPr>
                  <p:cNvSpPr/>
                  <p:nvPr/>
                </p:nvSpPr>
                <p:spPr>
                  <a:xfrm>
                    <a:off x="5750378" y="5433273"/>
                    <a:ext cx="457200" cy="457200"/>
                  </a:xfrm>
                  <a:prstGeom prst="ellipse">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C4DB80C-7393-404C-8528-E242EA3D7600}"/>
                      </a:ext>
                    </a:extLst>
                  </p:cNvPr>
                  <p:cNvSpPr/>
                  <p:nvPr/>
                </p:nvSpPr>
                <p:spPr>
                  <a:xfrm>
                    <a:off x="5750378" y="4434848"/>
                    <a:ext cx="457200" cy="457200"/>
                  </a:xfrm>
                  <a:prstGeom prst="ellipse">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B15C18A-EB91-40F6-8C3B-66B1A2645BB2}"/>
                      </a:ext>
                    </a:extLst>
                  </p:cNvPr>
                  <p:cNvSpPr/>
                  <p:nvPr/>
                </p:nvSpPr>
                <p:spPr>
                  <a:xfrm>
                    <a:off x="3534229" y="4947044"/>
                    <a:ext cx="457200" cy="457200"/>
                  </a:xfrm>
                  <a:prstGeom prst="ellipse">
                    <a:avLst/>
                  </a:prstGeom>
                  <a:solidFill>
                    <a:srgbClr val="0066FF"/>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E4F560B4-687F-41BE-AAA9-06B33BDF868C}"/>
                      </a:ext>
                    </a:extLst>
                  </p:cNvPr>
                  <p:cNvSpPr/>
                  <p:nvPr/>
                </p:nvSpPr>
                <p:spPr>
                  <a:xfrm>
                    <a:off x="5167085" y="4935591"/>
                    <a:ext cx="457200" cy="457200"/>
                  </a:xfrm>
                  <a:prstGeom prst="ellipse">
                    <a:avLst/>
                  </a:prstGeom>
                  <a:solidFill>
                    <a:schemeClr val="accent4"/>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7170381-83D3-4578-9A54-F4E2E98FAF71}"/>
                      </a:ext>
                    </a:extLst>
                  </p:cNvPr>
                  <p:cNvSpPr/>
                  <p:nvPr/>
                </p:nvSpPr>
                <p:spPr>
                  <a:xfrm>
                    <a:off x="4350657" y="4935591"/>
                    <a:ext cx="457200" cy="457200"/>
                  </a:xfrm>
                  <a:prstGeom prst="ellipse">
                    <a:avLst/>
                  </a:prstGeom>
                  <a:solidFill>
                    <a:schemeClr val="accent4"/>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B1B4916-B359-40C0-B082-A681E958F7F8}"/>
                      </a:ext>
                    </a:extLst>
                  </p:cNvPr>
                  <p:cNvSpPr/>
                  <p:nvPr/>
                </p:nvSpPr>
                <p:spPr>
                  <a:xfrm>
                    <a:off x="3534228" y="4184930"/>
                    <a:ext cx="457200" cy="4572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0" name="Oval 39">
                    <a:extLst>
                      <a:ext uri="{FF2B5EF4-FFF2-40B4-BE49-F238E27FC236}">
                        <a16:creationId xmlns:a16="http://schemas.microsoft.com/office/drawing/2014/main" id="{D6834CF9-90D3-475D-920A-BB0F9182DBE2}"/>
                      </a:ext>
                    </a:extLst>
                  </p:cNvPr>
                  <p:cNvSpPr/>
                  <p:nvPr/>
                </p:nvSpPr>
                <p:spPr>
                  <a:xfrm>
                    <a:off x="4350657" y="5705417"/>
                    <a:ext cx="457200" cy="4572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822E4410-A0F6-44B0-ACAB-D4B1E26451B5}"/>
                      </a:ext>
                    </a:extLst>
                  </p:cNvPr>
                  <p:cNvCxnSpPr>
                    <a:cxnSpLocks/>
                    <a:stCxn id="39" idx="4"/>
                    <a:endCxn id="36" idx="0"/>
                  </p:cNvCxnSpPr>
                  <p:nvPr/>
                </p:nvCxnSpPr>
                <p:spPr>
                  <a:xfrm>
                    <a:off x="3762828" y="4642130"/>
                    <a:ext cx="1" cy="304914"/>
                  </a:xfrm>
                  <a:prstGeom prst="line">
                    <a:avLst/>
                  </a:prstGeom>
                  <a:ln w="28575"/>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3E7075A9-FADA-433F-972A-6E2A2C815189}"/>
                      </a:ext>
                    </a:extLst>
                  </p:cNvPr>
                  <p:cNvCxnSpPr>
                    <a:stCxn id="36" idx="6"/>
                    <a:endCxn id="38" idx="2"/>
                  </p:cNvCxnSpPr>
                  <p:nvPr/>
                </p:nvCxnSpPr>
                <p:spPr>
                  <a:xfrm flipV="1">
                    <a:off x="3991429" y="5164191"/>
                    <a:ext cx="359228" cy="11453"/>
                  </a:xfrm>
                  <a:prstGeom prst="line">
                    <a:avLst/>
                  </a:prstGeom>
                  <a:ln w="28575"/>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97DBC748-0A7F-49B9-AA37-49F9DA9CCF46}"/>
                      </a:ext>
                    </a:extLst>
                  </p:cNvPr>
                  <p:cNvCxnSpPr>
                    <a:cxnSpLocks/>
                    <a:stCxn id="38" idx="6"/>
                    <a:endCxn id="37" idx="2"/>
                  </p:cNvCxnSpPr>
                  <p:nvPr/>
                </p:nvCxnSpPr>
                <p:spPr>
                  <a:xfrm>
                    <a:off x="4807857" y="5164191"/>
                    <a:ext cx="359228"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338B6636-CC2B-4756-8BDC-8E2237140925}"/>
                      </a:ext>
                    </a:extLst>
                  </p:cNvPr>
                  <p:cNvCxnSpPr>
                    <a:stCxn id="38" idx="4"/>
                    <a:endCxn id="40" idx="0"/>
                  </p:cNvCxnSpPr>
                  <p:nvPr/>
                </p:nvCxnSpPr>
                <p:spPr>
                  <a:xfrm>
                    <a:off x="4579257" y="5392791"/>
                    <a:ext cx="0" cy="312626"/>
                  </a:xfrm>
                  <a:prstGeom prst="line">
                    <a:avLst/>
                  </a:prstGeom>
                  <a:ln w="28575"/>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737B2DFF-9AFF-470F-9EC9-798754F6057C}"/>
                      </a:ext>
                    </a:extLst>
                  </p:cNvPr>
                  <p:cNvCxnSpPr>
                    <a:stCxn id="37" idx="5"/>
                    <a:endCxn id="34" idx="1"/>
                  </p:cNvCxnSpPr>
                  <p:nvPr/>
                </p:nvCxnSpPr>
                <p:spPr>
                  <a:xfrm>
                    <a:off x="5557330" y="5325836"/>
                    <a:ext cx="260003" cy="174392"/>
                  </a:xfrm>
                  <a:prstGeom prst="line">
                    <a:avLst/>
                  </a:prstGeom>
                  <a:ln w="28575"/>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437AA3E8-825F-4CB7-B048-B0ED6E8D1A8B}"/>
                      </a:ext>
                    </a:extLst>
                  </p:cNvPr>
                  <p:cNvCxnSpPr>
                    <a:stCxn id="37" idx="7"/>
                    <a:endCxn id="35" idx="3"/>
                  </p:cNvCxnSpPr>
                  <p:nvPr/>
                </p:nvCxnSpPr>
                <p:spPr>
                  <a:xfrm flipV="1">
                    <a:off x="5557330" y="4825093"/>
                    <a:ext cx="260003" cy="177453"/>
                  </a:xfrm>
                  <a:prstGeom prst="line">
                    <a:avLst/>
                  </a:prstGeom>
                  <a:ln w="63500" cmpd="dbl"/>
                </p:spPr>
                <p:style>
                  <a:lnRef idx="1">
                    <a:schemeClr val="dk1"/>
                  </a:lnRef>
                  <a:fillRef idx="0">
                    <a:schemeClr val="dk1"/>
                  </a:fillRef>
                  <a:effectRef idx="0">
                    <a:schemeClr val="dk1"/>
                  </a:effectRef>
                  <a:fontRef idx="minor">
                    <a:schemeClr val="tx1"/>
                  </a:fontRef>
                </p:style>
              </p:cxnSp>
              <p:sp>
                <p:nvSpPr>
                  <p:cNvPr id="47" name="Oval 46">
                    <a:extLst>
                      <a:ext uri="{FF2B5EF4-FFF2-40B4-BE49-F238E27FC236}">
                        <a16:creationId xmlns:a16="http://schemas.microsoft.com/office/drawing/2014/main" id="{7817C218-276D-4747-8C2A-E6ECF68B6096}"/>
                      </a:ext>
                    </a:extLst>
                  </p:cNvPr>
                  <p:cNvSpPr/>
                  <p:nvPr/>
                </p:nvSpPr>
                <p:spPr>
                  <a:xfrm>
                    <a:off x="4339317" y="4184930"/>
                    <a:ext cx="457200" cy="457200"/>
                  </a:xfrm>
                  <a:prstGeom prst="ellipse">
                    <a:avLst/>
                  </a:prstGeom>
                  <a:solidFill>
                    <a:srgbClr val="0099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B7C70657-7AF4-4ED1-9F8A-0F3414CACB72}"/>
                      </a:ext>
                    </a:extLst>
                  </p:cNvPr>
                  <p:cNvCxnSpPr>
                    <a:cxnSpLocks/>
                  </p:cNvCxnSpPr>
                  <p:nvPr/>
                </p:nvCxnSpPr>
                <p:spPr>
                  <a:xfrm>
                    <a:off x="4566557" y="4620813"/>
                    <a:ext cx="0" cy="312626"/>
                  </a:xfrm>
                  <a:prstGeom prst="line">
                    <a:avLst/>
                  </a:prstGeom>
                  <a:ln w="28575"/>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20D98860-267E-45E9-9CE8-3F8D5BF194FA}"/>
                      </a:ext>
                    </a:extLst>
                  </p:cNvPr>
                  <p:cNvCxnSpPr>
                    <a:cxnSpLocks/>
                    <a:stCxn id="21" idx="6"/>
                    <a:endCxn id="36" idx="2"/>
                  </p:cNvCxnSpPr>
                  <p:nvPr/>
                </p:nvCxnSpPr>
                <p:spPr>
                  <a:xfrm>
                    <a:off x="3153228" y="5164191"/>
                    <a:ext cx="381001" cy="11453"/>
                  </a:xfrm>
                  <a:prstGeom prst="line">
                    <a:avLst/>
                  </a:prstGeom>
                  <a:ln w="28575"/>
                </p:spPr>
                <p:style>
                  <a:lnRef idx="1">
                    <a:schemeClr val="dk1"/>
                  </a:lnRef>
                  <a:fillRef idx="0">
                    <a:schemeClr val="dk1"/>
                  </a:fillRef>
                  <a:effectRef idx="0">
                    <a:schemeClr val="dk1"/>
                  </a:effectRef>
                  <a:fontRef idx="minor">
                    <a:schemeClr val="tx1"/>
                  </a:fontRef>
                </p:style>
              </p:cxnSp>
              <p:sp>
                <p:nvSpPr>
                  <p:cNvPr id="50" name="Oval 49">
                    <a:extLst>
                      <a:ext uri="{FF2B5EF4-FFF2-40B4-BE49-F238E27FC236}">
                        <a16:creationId xmlns:a16="http://schemas.microsoft.com/office/drawing/2014/main" id="{B97430EA-3E4D-48A4-86AC-3D524C096C95}"/>
                      </a:ext>
                    </a:extLst>
                  </p:cNvPr>
                  <p:cNvSpPr/>
                  <p:nvPr/>
                </p:nvSpPr>
                <p:spPr>
                  <a:xfrm>
                    <a:off x="6397780" y="5890473"/>
                    <a:ext cx="457200" cy="4572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C0856848-A3F2-44D6-9531-4BB14524D2BD}"/>
                      </a:ext>
                    </a:extLst>
                  </p:cNvPr>
                  <p:cNvCxnSpPr/>
                  <p:nvPr/>
                </p:nvCxnSpPr>
                <p:spPr>
                  <a:xfrm>
                    <a:off x="6189434" y="5810029"/>
                    <a:ext cx="260003" cy="174392"/>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13" name="Group 12">
                  <a:extLst>
                    <a:ext uri="{FF2B5EF4-FFF2-40B4-BE49-F238E27FC236}">
                      <a16:creationId xmlns:a16="http://schemas.microsoft.com/office/drawing/2014/main" id="{62D41D3E-8DE3-4AAE-8C35-63F5B717C375}"/>
                    </a:ext>
                  </a:extLst>
                </p:cNvPr>
                <p:cNvGrpSpPr/>
                <p:nvPr/>
              </p:nvGrpSpPr>
              <p:grpSpPr>
                <a:xfrm>
                  <a:off x="7149191" y="4853268"/>
                  <a:ext cx="1645558" cy="914400"/>
                  <a:chOff x="7149191" y="4853268"/>
                  <a:chExt cx="1645558" cy="914400"/>
                </a:xfrm>
              </p:grpSpPr>
              <p:sp>
                <p:nvSpPr>
                  <p:cNvPr id="14" name="Oval 13">
                    <a:extLst>
                      <a:ext uri="{FF2B5EF4-FFF2-40B4-BE49-F238E27FC236}">
                        <a16:creationId xmlns:a16="http://schemas.microsoft.com/office/drawing/2014/main" id="{1C11BCBA-513E-482E-BB24-8EA3C3A4E0A0}"/>
                      </a:ext>
                    </a:extLst>
                  </p:cNvPr>
                  <p:cNvSpPr/>
                  <p:nvPr/>
                </p:nvSpPr>
                <p:spPr>
                  <a:xfrm>
                    <a:off x="7714622" y="4853268"/>
                    <a:ext cx="457200" cy="457200"/>
                  </a:xfrm>
                  <a:prstGeom prst="ellipse">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8543317-F909-4D57-9F6D-BDF17EA2F080}"/>
                      </a:ext>
                    </a:extLst>
                  </p:cNvPr>
                  <p:cNvSpPr/>
                  <p:nvPr/>
                </p:nvSpPr>
                <p:spPr>
                  <a:xfrm>
                    <a:off x="8337549" y="5303731"/>
                    <a:ext cx="457200" cy="4572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35B3E54B-B096-40A7-9575-2ADE0BEF9A1F}"/>
                      </a:ext>
                    </a:extLst>
                  </p:cNvPr>
                  <p:cNvCxnSpPr/>
                  <p:nvPr/>
                </p:nvCxnSpPr>
                <p:spPr>
                  <a:xfrm>
                    <a:off x="8129203" y="5223287"/>
                    <a:ext cx="260003" cy="174392"/>
                  </a:xfrm>
                  <a:prstGeom prst="line">
                    <a:avLst/>
                  </a:prstGeom>
                  <a:ln w="28575"/>
                </p:spPr>
                <p:style>
                  <a:lnRef idx="1">
                    <a:schemeClr val="dk1"/>
                  </a:lnRef>
                  <a:fillRef idx="0">
                    <a:schemeClr val="dk1"/>
                  </a:fillRef>
                  <a:effectRef idx="0">
                    <a:schemeClr val="dk1"/>
                  </a:effectRef>
                  <a:fontRef idx="minor">
                    <a:schemeClr val="tx1"/>
                  </a:fontRef>
                </p:style>
              </p:cxnSp>
              <p:sp>
                <p:nvSpPr>
                  <p:cNvPr id="17" name="Oval 16">
                    <a:extLst>
                      <a:ext uri="{FF2B5EF4-FFF2-40B4-BE49-F238E27FC236}">
                        <a16:creationId xmlns:a16="http://schemas.microsoft.com/office/drawing/2014/main" id="{36002F89-9100-4190-97EC-54CFDDD288DF}"/>
                      </a:ext>
                    </a:extLst>
                  </p:cNvPr>
                  <p:cNvSpPr/>
                  <p:nvPr/>
                </p:nvSpPr>
                <p:spPr>
                  <a:xfrm>
                    <a:off x="7149191" y="5310468"/>
                    <a:ext cx="457200" cy="4572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6C0EA407-82BF-4A10-A746-C81131A197FF}"/>
                      </a:ext>
                    </a:extLst>
                  </p:cNvPr>
                  <p:cNvCxnSpPr>
                    <a:cxnSpLocks/>
                    <a:endCxn id="14" idx="3"/>
                  </p:cNvCxnSpPr>
                  <p:nvPr/>
                </p:nvCxnSpPr>
                <p:spPr>
                  <a:xfrm flipV="1">
                    <a:off x="7568037" y="5243513"/>
                    <a:ext cx="213540" cy="149280"/>
                  </a:xfrm>
                  <a:prstGeom prst="line">
                    <a:avLst/>
                  </a:prstGeom>
                  <a:ln w="28575"/>
                </p:spPr>
                <p:style>
                  <a:lnRef idx="1">
                    <a:schemeClr val="dk1"/>
                  </a:lnRef>
                  <a:fillRef idx="0">
                    <a:schemeClr val="dk1"/>
                  </a:fillRef>
                  <a:effectRef idx="0">
                    <a:schemeClr val="dk1"/>
                  </a:effectRef>
                  <a:fontRef idx="minor">
                    <a:schemeClr val="tx1"/>
                  </a:fontRef>
                </p:style>
              </p:cxnSp>
            </p:grpSp>
          </p:grpSp>
        </p:grpSp>
      </p:grpSp>
      <p:pic>
        <p:nvPicPr>
          <p:cNvPr id="90" name="Picture 89" descr="A close up of a device&#10;&#10;Description automatically generated">
            <a:extLst>
              <a:ext uri="{FF2B5EF4-FFF2-40B4-BE49-F238E27FC236}">
                <a16:creationId xmlns:a16="http://schemas.microsoft.com/office/drawing/2014/main" id="{049314C7-F8FE-4F62-AC7E-44C6497D7682}"/>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7568" t="9069" r="13385" b="10348"/>
          <a:stretch/>
        </p:blipFill>
        <p:spPr>
          <a:xfrm rot="16200000">
            <a:off x="8274075" y="305155"/>
            <a:ext cx="617837" cy="1122013"/>
          </a:xfrm>
          <a:prstGeom prst="rect">
            <a:avLst/>
          </a:prstGeom>
        </p:spPr>
      </p:pic>
      <p:sp>
        <p:nvSpPr>
          <p:cNvPr id="91" name="TextBox 90">
            <a:extLst>
              <a:ext uri="{FF2B5EF4-FFF2-40B4-BE49-F238E27FC236}">
                <a16:creationId xmlns:a16="http://schemas.microsoft.com/office/drawing/2014/main" id="{3877F124-90C7-42E9-8F29-02550A334E43}"/>
              </a:ext>
            </a:extLst>
          </p:cNvPr>
          <p:cNvSpPr txBox="1"/>
          <p:nvPr/>
        </p:nvSpPr>
        <p:spPr>
          <a:xfrm>
            <a:off x="8026262" y="617839"/>
            <a:ext cx="1321075" cy="461665"/>
          </a:xfrm>
          <a:prstGeom prst="rect">
            <a:avLst/>
          </a:prstGeom>
          <a:noFill/>
        </p:spPr>
        <p:txBody>
          <a:bodyPr wrap="square" rtlCol="0">
            <a:spAutoFit/>
          </a:bodyPr>
          <a:lstStyle/>
          <a:p>
            <a:r>
              <a:rPr lang="en-US" sz="2400" b="1" dirty="0"/>
              <a:t>SE L3-5</a:t>
            </a:r>
          </a:p>
        </p:txBody>
      </p:sp>
      <p:pic>
        <p:nvPicPr>
          <p:cNvPr id="93" name="Picture 92">
            <a:extLst>
              <a:ext uri="{FF2B5EF4-FFF2-40B4-BE49-F238E27FC236}">
                <a16:creationId xmlns:a16="http://schemas.microsoft.com/office/drawing/2014/main" id="{08589A35-1537-4504-B6B2-21F3C7C147CD}"/>
              </a:ext>
            </a:extLst>
          </p:cNvPr>
          <p:cNvPicPr>
            <a:picLocks noChangeAspect="1"/>
          </p:cNvPicPr>
          <p:nvPr/>
        </p:nvPicPr>
        <p:blipFill rotWithShape="1">
          <a:blip r:embed="rId4">
            <a:duotone>
              <a:schemeClr val="accent1">
                <a:shade val="45000"/>
                <a:satMod val="135000"/>
              </a:schemeClr>
              <a:prstClr val="white"/>
            </a:duotone>
            <a:alphaModFix/>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b="15469"/>
          <a:stretch/>
        </p:blipFill>
        <p:spPr>
          <a:xfrm>
            <a:off x="8472191" y="1"/>
            <a:ext cx="721339" cy="522262"/>
          </a:xfrm>
          <a:prstGeom prst="rect">
            <a:avLst/>
          </a:prstGeom>
        </p:spPr>
      </p:pic>
    </p:spTree>
    <p:extLst>
      <p:ext uri="{BB962C8B-B14F-4D97-AF65-F5344CB8AC3E}">
        <p14:creationId xmlns:p14="http://schemas.microsoft.com/office/powerpoint/2010/main" val="2587747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87CAF-6DEE-44AC-94B8-96BA0A6057BE}"/>
              </a:ext>
            </a:extLst>
          </p:cNvPr>
          <p:cNvSpPr>
            <a:spLocks noGrp="1"/>
          </p:cNvSpPr>
          <p:nvPr>
            <p:ph type="title"/>
          </p:nvPr>
        </p:nvSpPr>
        <p:spPr>
          <a:xfrm>
            <a:off x="628650" y="365126"/>
            <a:ext cx="7886700" cy="609659"/>
          </a:xfrm>
        </p:spPr>
        <p:txBody>
          <a:bodyPr/>
          <a:lstStyle/>
          <a:p>
            <a:r>
              <a:rPr lang="en-US" dirty="0"/>
              <a:t>Puzzle Pieces</a:t>
            </a:r>
          </a:p>
        </p:txBody>
      </p:sp>
      <p:pic>
        <p:nvPicPr>
          <p:cNvPr id="7" name="Picture 6" descr="A close up of a device&#10;&#10;Description automatically generated">
            <a:extLst>
              <a:ext uri="{FF2B5EF4-FFF2-40B4-BE49-F238E27FC236}">
                <a16:creationId xmlns:a16="http://schemas.microsoft.com/office/drawing/2014/main" id="{D0B8C5B2-8CCD-4C67-933C-225A5B8A2AF9}"/>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7568" t="9069" r="13385" b="10348"/>
          <a:stretch/>
        </p:blipFill>
        <p:spPr>
          <a:xfrm rot="16200000">
            <a:off x="8274075" y="305155"/>
            <a:ext cx="617837" cy="1122013"/>
          </a:xfrm>
          <a:prstGeom prst="rect">
            <a:avLst/>
          </a:prstGeom>
        </p:spPr>
      </p:pic>
      <p:sp>
        <p:nvSpPr>
          <p:cNvPr id="8" name="TextBox 7">
            <a:extLst>
              <a:ext uri="{FF2B5EF4-FFF2-40B4-BE49-F238E27FC236}">
                <a16:creationId xmlns:a16="http://schemas.microsoft.com/office/drawing/2014/main" id="{9444DA08-9EF0-4B34-B57A-A0D0133B0F8F}"/>
              </a:ext>
            </a:extLst>
          </p:cNvPr>
          <p:cNvSpPr txBox="1"/>
          <p:nvPr/>
        </p:nvSpPr>
        <p:spPr>
          <a:xfrm>
            <a:off x="8026262" y="617839"/>
            <a:ext cx="1321075" cy="461665"/>
          </a:xfrm>
          <a:prstGeom prst="rect">
            <a:avLst/>
          </a:prstGeom>
          <a:noFill/>
        </p:spPr>
        <p:txBody>
          <a:bodyPr wrap="square" rtlCol="0">
            <a:spAutoFit/>
          </a:bodyPr>
          <a:lstStyle/>
          <a:p>
            <a:r>
              <a:rPr lang="en-US" sz="2400" b="1" dirty="0"/>
              <a:t>SE L3-6</a:t>
            </a:r>
          </a:p>
        </p:txBody>
      </p:sp>
      <p:pic>
        <p:nvPicPr>
          <p:cNvPr id="11" name="Picture 10">
            <a:extLst>
              <a:ext uri="{FF2B5EF4-FFF2-40B4-BE49-F238E27FC236}">
                <a16:creationId xmlns:a16="http://schemas.microsoft.com/office/drawing/2014/main" id="{55BBC49A-7FB3-496E-9254-9250BB2F134D}"/>
              </a:ext>
            </a:extLst>
          </p:cNvPr>
          <p:cNvPicPr>
            <a:picLocks noChangeAspect="1"/>
          </p:cNvPicPr>
          <p:nvPr/>
        </p:nvPicPr>
        <p:blipFill>
          <a:blip r:embed="rId5"/>
          <a:stretch>
            <a:fillRect/>
          </a:stretch>
        </p:blipFill>
        <p:spPr>
          <a:xfrm rot="2922877">
            <a:off x="6932210" y="3401658"/>
            <a:ext cx="1957641" cy="2103902"/>
          </a:xfrm>
          <a:prstGeom prst="rect">
            <a:avLst/>
          </a:prstGeom>
        </p:spPr>
      </p:pic>
      <p:pic>
        <p:nvPicPr>
          <p:cNvPr id="4" name="Picture 3">
            <a:extLst>
              <a:ext uri="{FF2B5EF4-FFF2-40B4-BE49-F238E27FC236}">
                <a16:creationId xmlns:a16="http://schemas.microsoft.com/office/drawing/2014/main" id="{6E0FAD06-A938-4F32-8EBD-E932201319E3}"/>
              </a:ext>
            </a:extLst>
          </p:cNvPr>
          <p:cNvPicPr>
            <a:picLocks noChangeAspect="1"/>
          </p:cNvPicPr>
          <p:nvPr/>
        </p:nvPicPr>
        <p:blipFill>
          <a:blip r:embed="rId6"/>
          <a:stretch>
            <a:fillRect/>
          </a:stretch>
        </p:blipFill>
        <p:spPr>
          <a:xfrm rot="11950352">
            <a:off x="6542943" y="1134612"/>
            <a:ext cx="1355945" cy="2265488"/>
          </a:xfrm>
          <a:prstGeom prst="rect">
            <a:avLst/>
          </a:prstGeom>
        </p:spPr>
      </p:pic>
      <p:pic>
        <p:nvPicPr>
          <p:cNvPr id="9" name="Picture 8">
            <a:extLst>
              <a:ext uri="{FF2B5EF4-FFF2-40B4-BE49-F238E27FC236}">
                <a16:creationId xmlns:a16="http://schemas.microsoft.com/office/drawing/2014/main" id="{39FEA811-1820-4245-B00F-23117B24A594}"/>
              </a:ext>
            </a:extLst>
          </p:cNvPr>
          <p:cNvPicPr>
            <a:picLocks noChangeAspect="1"/>
          </p:cNvPicPr>
          <p:nvPr/>
        </p:nvPicPr>
        <p:blipFill rotWithShape="1">
          <a:blip r:embed="rId7">
            <a:duotone>
              <a:schemeClr val="accent1">
                <a:shade val="45000"/>
                <a:satMod val="135000"/>
              </a:schemeClr>
              <a:prstClr val="white"/>
            </a:duotone>
            <a:alphaModFix/>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b="15469"/>
          <a:stretch/>
        </p:blipFill>
        <p:spPr>
          <a:xfrm>
            <a:off x="8472191" y="1"/>
            <a:ext cx="721339" cy="522262"/>
          </a:xfrm>
          <a:prstGeom prst="rect">
            <a:avLst/>
          </a:prstGeom>
        </p:spPr>
      </p:pic>
      <p:sp>
        <p:nvSpPr>
          <p:cNvPr id="3" name="TextBox 2">
            <a:extLst>
              <a:ext uri="{FF2B5EF4-FFF2-40B4-BE49-F238E27FC236}">
                <a16:creationId xmlns:a16="http://schemas.microsoft.com/office/drawing/2014/main" id="{86656AFE-A055-48BE-A19F-805D598B721E}"/>
              </a:ext>
            </a:extLst>
          </p:cNvPr>
          <p:cNvSpPr txBox="1"/>
          <p:nvPr/>
        </p:nvSpPr>
        <p:spPr>
          <a:xfrm>
            <a:off x="628650" y="1175080"/>
            <a:ext cx="5274439"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accent4"/>
                </a:solidFill>
              </a:rPr>
              <a:t>For each amino acid, identify the</a:t>
            </a:r>
          </a:p>
          <a:p>
            <a:pPr marL="742950" lvl="1" indent="-285750">
              <a:buFont typeface="Arial" panose="020B0604020202020204" pitchFamily="34" charset="0"/>
              <a:buChar char="•"/>
            </a:pPr>
            <a:r>
              <a:rPr lang="en-US" sz="2800" dirty="0">
                <a:solidFill>
                  <a:schemeClr val="accent4"/>
                </a:solidFill>
              </a:rPr>
              <a:t>Amino group</a:t>
            </a:r>
          </a:p>
          <a:p>
            <a:pPr marL="742950" lvl="1" indent="-285750">
              <a:buFont typeface="Arial" panose="020B0604020202020204" pitchFamily="34" charset="0"/>
              <a:buChar char="•"/>
            </a:pPr>
            <a:r>
              <a:rPr lang="en-US" sz="2800" dirty="0">
                <a:solidFill>
                  <a:schemeClr val="accent4"/>
                </a:solidFill>
              </a:rPr>
              <a:t>Carboxylic acid group</a:t>
            </a:r>
          </a:p>
          <a:p>
            <a:pPr marL="742950" lvl="1" indent="-285750">
              <a:buFont typeface="Arial" panose="020B0604020202020204" pitchFamily="34" charset="0"/>
              <a:buChar char="•"/>
            </a:pPr>
            <a:r>
              <a:rPr lang="en-US" sz="2800" dirty="0">
                <a:solidFill>
                  <a:schemeClr val="accent4"/>
                </a:solidFill>
              </a:rPr>
              <a:t>R group</a:t>
            </a:r>
          </a:p>
          <a:p>
            <a:pPr marL="742950" lvl="1" indent="-285750">
              <a:buFont typeface="Arial" panose="020B0604020202020204" pitchFamily="34" charset="0"/>
              <a:buChar char="•"/>
            </a:pPr>
            <a:endParaRPr lang="en-US" sz="2800" dirty="0">
              <a:solidFill>
                <a:schemeClr val="accent4"/>
              </a:solidFill>
            </a:endParaRPr>
          </a:p>
          <a:p>
            <a:pPr marL="285750" indent="-285750">
              <a:buFont typeface="Arial" panose="020B0604020202020204" pitchFamily="34" charset="0"/>
              <a:buChar char="•"/>
            </a:pPr>
            <a:r>
              <a:rPr lang="en-US" sz="2800" dirty="0">
                <a:solidFill>
                  <a:schemeClr val="accent4"/>
                </a:solidFill>
              </a:rPr>
              <a:t>Use the rule you developed to put together the five amino acids in your puzzle set.</a:t>
            </a:r>
          </a:p>
          <a:p>
            <a:pPr marL="285750" indent="-285750">
              <a:buFont typeface="Arial" panose="020B0604020202020204" pitchFamily="34" charset="0"/>
              <a:buChar char="•"/>
            </a:pPr>
            <a:endParaRPr lang="en-US" sz="2800" dirty="0">
              <a:solidFill>
                <a:schemeClr val="accent4"/>
              </a:solidFill>
            </a:endParaRPr>
          </a:p>
          <a:p>
            <a:pPr marL="285750" indent="-285750">
              <a:buFont typeface="Arial" panose="020B0604020202020204" pitchFamily="34" charset="0"/>
              <a:buChar char="•"/>
            </a:pPr>
            <a:r>
              <a:rPr lang="en-US" sz="2800" dirty="0">
                <a:solidFill>
                  <a:schemeClr val="accent4"/>
                </a:solidFill>
              </a:rPr>
              <a:t>Compare your peptide with two other teams.</a:t>
            </a:r>
          </a:p>
        </p:txBody>
      </p:sp>
    </p:spTree>
    <p:extLst>
      <p:ext uri="{BB962C8B-B14F-4D97-AF65-F5344CB8AC3E}">
        <p14:creationId xmlns:p14="http://schemas.microsoft.com/office/powerpoint/2010/main" val="63480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BSCS colors">
      <a:dk1>
        <a:srgbClr val="273676"/>
      </a:dk1>
      <a:lt1>
        <a:srgbClr val="DFE5ED"/>
      </a:lt1>
      <a:dk2>
        <a:srgbClr val="3184B1"/>
      </a:dk2>
      <a:lt2>
        <a:srgbClr val="FDF3E7"/>
      </a:lt2>
      <a:accent1>
        <a:srgbClr val="5E3C7C"/>
      </a:accent1>
      <a:accent2>
        <a:srgbClr val="119762"/>
      </a:accent2>
      <a:accent3>
        <a:srgbClr val="AE2526"/>
      </a:accent3>
      <a:accent4>
        <a:srgbClr val="000000"/>
      </a:accent4>
      <a:accent5>
        <a:srgbClr val="FFFFFF"/>
      </a:accent5>
      <a:accent6>
        <a:srgbClr val="FFFFFF"/>
      </a:accent6>
      <a:hlink>
        <a:srgbClr val="3184B1"/>
      </a:hlink>
      <a:folHlink>
        <a:srgbClr val="FAAD6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scs title">
  <a:themeElements>
    <a:clrScheme name="Custom 3">
      <a:dk1>
        <a:srgbClr val="273676"/>
      </a:dk1>
      <a:lt1>
        <a:srgbClr val="3184B1"/>
      </a:lt1>
      <a:dk2>
        <a:srgbClr val="FAAD6D"/>
      </a:dk2>
      <a:lt2>
        <a:srgbClr val="A5A4A4"/>
      </a:lt2>
      <a:accent1>
        <a:srgbClr val="DFE5ED"/>
      </a:accent1>
      <a:accent2>
        <a:srgbClr val="FDF3E7"/>
      </a:accent2>
      <a:accent3>
        <a:srgbClr val="5E3C7C"/>
      </a:accent3>
      <a:accent4>
        <a:srgbClr val="119762"/>
      </a:accent4>
      <a:accent5>
        <a:srgbClr val="AE2526"/>
      </a:accent5>
      <a:accent6>
        <a:srgbClr val="4C4C4C"/>
      </a:accent6>
      <a:hlink>
        <a:srgbClr val="FFFFFF"/>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SCS_2018_PPT_pres_v8.potx" id="{837AFC7D-AB61-40A6-8634-44A0A11B86E0}" vid="{9B860514-4B17-456A-B950-EE3F7FC79B55}"/>
    </a:ext>
  </a:extLst>
</a:theme>
</file>

<file path=ppt/theme/theme3.xml><?xml version="1.0" encoding="utf-8"?>
<a:theme xmlns:a="http://schemas.openxmlformats.org/drawingml/2006/main" name="1_bscs title">
  <a:themeElements>
    <a:clrScheme name="Custom 3">
      <a:dk1>
        <a:srgbClr val="273676"/>
      </a:dk1>
      <a:lt1>
        <a:srgbClr val="3184B1"/>
      </a:lt1>
      <a:dk2>
        <a:srgbClr val="FAAD6D"/>
      </a:dk2>
      <a:lt2>
        <a:srgbClr val="A5A4A4"/>
      </a:lt2>
      <a:accent1>
        <a:srgbClr val="DFE5ED"/>
      </a:accent1>
      <a:accent2>
        <a:srgbClr val="FDF3E7"/>
      </a:accent2>
      <a:accent3>
        <a:srgbClr val="5E3C7C"/>
      </a:accent3>
      <a:accent4>
        <a:srgbClr val="119762"/>
      </a:accent4>
      <a:accent5>
        <a:srgbClr val="AE2526"/>
      </a:accent5>
      <a:accent6>
        <a:srgbClr val="4C4C4C"/>
      </a:accent6>
      <a:hlink>
        <a:srgbClr val="FFFFFF"/>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SCS_2018_PPT_pres_v8.potx" id="{837AFC7D-AB61-40A6-8634-44A0A11B86E0}" vid="{9B860514-4B17-456A-B950-EE3F7FC79B5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13316</TotalTime>
  <Words>3071</Words>
  <Application>Microsoft Office PowerPoint</Application>
  <PresentationFormat>On-screen Show (4:3)</PresentationFormat>
  <Paragraphs>174</Paragraphs>
  <Slides>15</Slides>
  <Notes>9</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15</vt:i4>
      </vt:variant>
    </vt:vector>
  </HeadingPairs>
  <TitlesOfParts>
    <vt:vector size="21" baseType="lpstr">
      <vt:lpstr>Arial</vt:lpstr>
      <vt:lpstr>Bradley Hand ITC</vt:lpstr>
      <vt:lpstr>Calibri</vt:lpstr>
      <vt:lpstr>Office Theme</vt:lpstr>
      <vt:lpstr>bscs title</vt:lpstr>
      <vt:lpstr>1_bscs title</vt:lpstr>
      <vt:lpstr>A Study of Traits</vt:lpstr>
      <vt:lpstr>Focus Question #3</vt:lpstr>
      <vt:lpstr>Puzzle Pieces</vt:lpstr>
      <vt:lpstr>Puzzle Pieces</vt:lpstr>
      <vt:lpstr>Amino  Acids</vt:lpstr>
      <vt:lpstr>Amino Acids</vt:lpstr>
      <vt:lpstr>General Structure of an Amino Acid</vt:lpstr>
      <vt:lpstr>Amino Acid Bonding</vt:lpstr>
      <vt:lpstr>Puzzle Pieces</vt:lpstr>
      <vt:lpstr>Protein Facts</vt:lpstr>
      <vt:lpstr>MC1R Protein</vt:lpstr>
      <vt:lpstr>Summarize Your Understanding</vt:lpstr>
      <vt:lpstr>Synthesize and Summarize</vt:lpstr>
      <vt:lpstr>Question Board</vt:lpstr>
      <vt:lpstr>Focus Question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Moraine</dc:creator>
  <cp:lastModifiedBy>Becca Greer</cp:lastModifiedBy>
  <cp:revision>79</cp:revision>
  <dcterms:created xsi:type="dcterms:W3CDTF">2018-06-08T15:24:57Z</dcterms:created>
  <dcterms:modified xsi:type="dcterms:W3CDTF">2020-02-07T16:37:48Z</dcterms:modified>
</cp:coreProperties>
</file>