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75" r:id="rId2"/>
    <p:sldMasterId id="2147483678" r:id="rId3"/>
    <p:sldMasterId id="2147483683" r:id="rId4"/>
    <p:sldMasterId id="2147483672" r:id="rId5"/>
    <p:sldMasterId id="2147483686" r:id="rId6"/>
  </p:sldMasterIdLst>
  <p:notesMasterIdLst>
    <p:notesMasterId r:id="rId19"/>
  </p:notesMasterIdLst>
  <p:sldIdLst>
    <p:sldId id="342" r:id="rId7"/>
    <p:sldId id="261" r:id="rId8"/>
    <p:sldId id="279"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592" autoAdjust="0"/>
  </p:normalViewPr>
  <p:slideViewPr>
    <p:cSldViewPr snapToGrid="0">
      <p:cViewPr varScale="1">
        <p:scale>
          <a:sx n="56" d="100"/>
          <a:sy n="56" d="100"/>
        </p:scale>
        <p:origin x="590" y="4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B03FD-C4FF-4F76-8DC3-EB54B3FDCFE2}" type="datetimeFigureOut">
              <a:rPr lang="en-US" smtClean="0"/>
              <a:t>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FB087-41AC-41D8-802D-1B0DC3925547}" type="slidenum">
              <a:rPr lang="en-US" smtClean="0"/>
              <a:t>‹#›</a:t>
            </a:fld>
            <a:endParaRPr lang="en-US"/>
          </a:p>
        </p:txBody>
      </p:sp>
    </p:spTree>
    <p:extLst>
      <p:ext uri="{BB962C8B-B14F-4D97-AF65-F5344CB8AC3E}">
        <p14:creationId xmlns:p14="http://schemas.microsoft.com/office/powerpoint/2010/main" val="239775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BSCS focus: Models and Analogy Map</a:t>
            </a:r>
          </a:p>
          <a:p>
            <a:endParaRPr lang="en-US" dirty="0"/>
          </a:p>
          <a:p>
            <a:pPr rtl="0"/>
            <a:r>
              <a:rPr lang="en-US" sz="1200" b="0" i="0" u="none" strike="noStrike" kern="1200" dirty="0">
                <a:solidFill>
                  <a:schemeClr val="tx1"/>
                </a:solidFill>
                <a:effectLst/>
                <a:latin typeface="+mn-lt"/>
                <a:ea typeface="+mn-ea"/>
                <a:cs typeface="+mn-cs"/>
              </a:rPr>
              <a:t>Link to the previous lesson</a:t>
            </a:r>
            <a:endParaRPr lang="en-US"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Tell participants that they have had a chance to learn about proteins. They saw that amino acids make up proteins and that the structure and function of proteins depends on the specific sequence that the amino acids are in. They also had a chance to learn more about what the difference is in proteins in black and spotted jaguars. In this lesson, they will think more about how cells know which amino acids to put together and in what sequence. </a:t>
            </a:r>
          </a:p>
          <a:p>
            <a:pPr rtl="0"/>
            <a:r>
              <a:rPr lang="en-US" sz="1200" b="0" i="0" u="none" strike="noStrike" kern="1200" dirty="0">
                <a:solidFill>
                  <a:schemeClr val="tx1"/>
                </a:solidFill>
                <a:effectLst/>
                <a:latin typeface="+mn-lt"/>
                <a:ea typeface="+mn-ea"/>
                <a:cs typeface="+mn-cs"/>
              </a:rPr>
              <a:t>Ask a participant to read the focus question. Have participants write their ideas on sticky notes, 1 sentence per note. They should focus their ideas on the underlined words and phrases to give as complete a story as they can.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Have the participants do this individually, then work with the rest of their team to classify and cluster their ideas. They should use another sticky note to label the heading for each category. Allow teams to visit at least one other team to get ideas. Elicit and probe ideas about what was similar and what was different between the work of different teams. </a:t>
            </a:r>
            <a:endParaRPr lang="en-US" dirty="0">
              <a:effectLst/>
            </a:endParaRPr>
          </a:p>
          <a:p>
            <a:pPr rtl="0"/>
            <a:r>
              <a:rPr lang="en-US" dirty="0">
                <a:effectLst/>
              </a:rPr>
              <a:t> </a:t>
            </a:r>
            <a:endParaRPr lang="en-US" dirty="0"/>
          </a:p>
        </p:txBody>
      </p:sp>
      <p:sp>
        <p:nvSpPr>
          <p:cNvPr id="4" name="Slide Number Placeholder 3"/>
          <p:cNvSpPr>
            <a:spLocks noGrp="1"/>
          </p:cNvSpPr>
          <p:nvPr>
            <p:ph type="sldNum" sz="quarter" idx="10"/>
          </p:nvPr>
        </p:nvSpPr>
        <p:spPr/>
        <p:txBody>
          <a:bodyPr/>
          <a:lstStyle/>
          <a:p>
            <a:fld id="{50312467-8523-4228-8E6E-E379319368F3}" type="slidenum">
              <a:rPr lang="en-US" smtClean="0"/>
              <a:t>2</a:t>
            </a:fld>
            <a:endParaRPr lang="en-US"/>
          </a:p>
        </p:txBody>
      </p:sp>
    </p:spTree>
    <p:extLst>
      <p:ext uri="{BB962C8B-B14F-4D97-AF65-F5344CB8AC3E}">
        <p14:creationId xmlns:p14="http://schemas.microsoft.com/office/powerpoint/2010/main" val="67035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F38415-95FA-491A-9B40-F63B1AB20383}" type="slidenum">
              <a:rPr lang="en-US" smtClean="0"/>
              <a:t>6</a:t>
            </a:fld>
            <a:endParaRPr lang="en-US"/>
          </a:p>
        </p:txBody>
      </p:sp>
    </p:spTree>
    <p:extLst>
      <p:ext uri="{BB962C8B-B14F-4D97-AF65-F5344CB8AC3E}">
        <p14:creationId xmlns:p14="http://schemas.microsoft.com/office/powerpoint/2010/main" val="214542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F38415-95FA-491A-9B40-F63B1AB20383}" type="slidenum">
              <a:rPr lang="en-US" smtClean="0"/>
              <a:t>7</a:t>
            </a:fld>
            <a:endParaRPr lang="en-US"/>
          </a:p>
        </p:txBody>
      </p:sp>
    </p:spTree>
    <p:extLst>
      <p:ext uri="{BB962C8B-B14F-4D97-AF65-F5344CB8AC3E}">
        <p14:creationId xmlns:p14="http://schemas.microsoft.com/office/powerpoint/2010/main" val="192093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F38415-95FA-491A-9B40-F63B1AB20383}" type="slidenum">
              <a:rPr lang="en-US" smtClean="0"/>
              <a:t>8</a:t>
            </a:fld>
            <a:endParaRPr lang="en-US"/>
          </a:p>
        </p:txBody>
      </p:sp>
    </p:spTree>
    <p:extLst>
      <p:ext uri="{BB962C8B-B14F-4D97-AF65-F5344CB8AC3E}">
        <p14:creationId xmlns:p14="http://schemas.microsoft.com/office/powerpoint/2010/main" val="341812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BSCS focus: Models and Analogy Map</a:t>
            </a:r>
          </a:p>
          <a:p>
            <a:endParaRPr lang="en-US" dirty="0"/>
          </a:p>
          <a:p>
            <a:pPr rtl="0"/>
            <a:r>
              <a:rPr lang="en-US" sz="1200" b="0" i="0" u="none" strike="noStrike" kern="1200" dirty="0">
                <a:solidFill>
                  <a:schemeClr val="tx1"/>
                </a:solidFill>
                <a:effectLst/>
                <a:latin typeface="+mn-lt"/>
                <a:ea typeface="+mn-ea"/>
                <a:cs typeface="+mn-cs"/>
              </a:rPr>
              <a:t>Link to the previous lesson</a:t>
            </a:r>
            <a:endParaRPr lang="en-US"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Tell participants that they have had a chance to learn about proteins. They saw that amino acids make up proteins and that the structure and function of proteins depends on the specific sequence that the amino acids are in. They also had a chance to learn more about what the difference is in proteins in black and spotted jaguars. In this lesson, they will think more about how cells know which amino acids to put together and in what sequence. </a:t>
            </a:r>
          </a:p>
          <a:p>
            <a:pPr rtl="0"/>
            <a:r>
              <a:rPr lang="en-US" sz="1200" b="0" i="0" u="none" strike="noStrike" kern="1200" dirty="0">
                <a:solidFill>
                  <a:schemeClr val="tx1"/>
                </a:solidFill>
                <a:effectLst/>
                <a:latin typeface="+mn-lt"/>
                <a:ea typeface="+mn-ea"/>
                <a:cs typeface="+mn-cs"/>
              </a:rPr>
              <a:t>Ask a participant to read the focus question. Have participants write their ideas on sticky notes, 1 sentence per note. They should focus their ideas on the underlined words and phrases to give as complete a story as they can.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Have the participants do this individually, then work with the rest of their team to classify and cluster their ideas. They should use another sticky note to label the heading for each category. Allow teams to visit at least one other team to get ideas. Elicit and probe ideas about what was similar and what was different between the work of different teams. </a:t>
            </a:r>
            <a:endParaRPr lang="en-US" dirty="0">
              <a:effectLst/>
            </a:endParaRPr>
          </a:p>
          <a:p>
            <a:pPr rtl="0"/>
            <a:r>
              <a:rPr lang="en-US" dirty="0">
                <a:effectLst/>
              </a:rPr>
              <a:t> </a:t>
            </a:r>
            <a:endParaRPr lang="en-US" dirty="0"/>
          </a:p>
        </p:txBody>
      </p:sp>
      <p:sp>
        <p:nvSpPr>
          <p:cNvPr id="4" name="Slide Number Placeholder 3"/>
          <p:cNvSpPr>
            <a:spLocks noGrp="1"/>
          </p:cNvSpPr>
          <p:nvPr>
            <p:ph type="sldNum" sz="quarter" idx="10"/>
          </p:nvPr>
        </p:nvSpPr>
        <p:spPr/>
        <p:txBody>
          <a:bodyPr/>
          <a:lstStyle/>
          <a:p>
            <a:fld id="{50312467-8523-4228-8E6E-E379319368F3}" type="slidenum">
              <a:rPr lang="en-US" smtClean="0"/>
              <a:t>12</a:t>
            </a:fld>
            <a:endParaRPr lang="en-US"/>
          </a:p>
        </p:txBody>
      </p:sp>
    </p:spTree>
    <p:extLst>
      <p:ext uri="{BB962C8B-B14F-4D97-AF65-F5344CB8AC3E}">
        <p14:creationId xmlns:p14="http://schemas.microsoft.com/office/powerpoint/2010/main" val="37999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2415098"/>
            <a:ext cx="7770263" cy="441693"/>
          </a:xfrm>
          <a:prstGeom prst="rect">
            <a:avLst/>
          </a:prstGeom>
        </p:spPr>
        <p:txBody>
          <a:bodyPr anchor="b"/>
          <a:lstStyle>
            <a:lvl1pPr algn="l">
              <a:defRPr sz="4000" b="1">
                <a:latin typeface="Myriad Pro" panose="020B0503030403020204" pitchFamily="34" charset="0"/>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3359595"/>
            <a:ext cx="7757445" cy="206690"/>
          </a:xfrm>
          <a:prstGeom prst="rect">
            <a:avLst/>
          </a:prstGeom>
        </p:spPr>
        <p:txBody>
          <a:bodyPr anchor="ctr"/>
          <a:lstStyle>
            <a:lvl1pPr marL="0" indent="0">
              <a:buNone/>
              <a:defRPr sz="1600">
                <a:solidFill>
                  <a:schemeClr val="bg1"/>
                </a:solidFill>
                <a:latin typeface="Myriad Pro" panose="020B0503030403020204" pitchFamily="34" charset="0"/>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928966"/>
            <a:ext cx="7770263" cy="258664"/>
          </a:xfrm>
          <a:prstGeom prst="rect">
            <a:avLst/>
          </a:prstGeom>
        </p:spPr>
        <p:txBody>
          <a:bodyPr anchor="ctr"/>
          <a:lstStyle>
            <a:lvl1pPr marL="0" indent="0" algn="l">
              <a:buNone/>
              <a:tabLst>
                <a:tab pos="803275" algn="l"/>
              </a:tabLst>
              <a:defRPr sz="3200">
                <a:solidFill>
                  <a:schemeClr val="tx1"/>
                </a:solidFill>
                <a:latin typeface="Myriad Pro" panose="020B0503030403020204" pitchFamily="34" charset="0"/>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3672500"/>
            <a:ext cx="3884063" cy="2104454"/>
          </a:xfrm>
          <a:prstGeom prst="rect">
            <a:avLst/>
          </a:prstGeom>
        </p:spPr>
        <p:txBody>
          <a:bodyPr anchor="t"/>
          <a:lstStyle>
            <a:lvl1pPr marL="0" indent="0">
              <a:buNone/>
              <a:defRPr sz="1400">
                <a:solidFill>
                  <a:schemeClr val="bg1"/>
                </a:solidFill>
                <a:latin typeface="Myriad Pro" panose="020B0503030403020204" pitchFamily="34" charset="0"/>
              </a:defRPr>
            </a:lvl1pPr>
          </a:lstStyle>
          <a:p>
            <a:pPr lvl="0"/>
            <a:r>
              <a:rPr lang="en-US" dirty="0"/>
              <a:t>Presenter Names &amp; Affiliations</a:t>
            </a:r>
          </a:p>
        </p:txBody>
      </p:sp>
    </p:spTree>
    <p:extLst>
      <p:ext uri="{BB962C8B-B14F-4D97-AF65-F5344CB8AC3E}">
        <p14:creationId xmlns:p14="http://schemas.microsoft.com/office/powerpoint/2010/main" val="1235137438"/>
      </p:ext>
    </p:extLst>
  </p:cSld>
  <p:clrMapOvr>
    <a:masterClrMapping/>
  </p:clrMapOvr>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32467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2415098"/>
            <a:ext cx="7770263" cy="441693"/>
          </a:xfrm>
          <a:prstGeom prst="rect">
            <a:avLst/>
          </a:prstGeom>
        </p:spPr>
        <p:txBody>
          <a:bodyPr anchor="b"/>
          <a:lstStyle>
            <a:lvl1pPr algn="l">
              <a:defRPr sz="4000" b="1">
                <a:latin typeface="Myriad Pro" panose="020B0503030403020204" pitchFamily="34" charset="0"/>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3359595"/>
            <a:ext cx="7757445" cy="206690"/>
          </a:xfrm>
          <a:prstGeom prst="rect">
            <a:avLst/>
          </a:prstGeom>
        </p:spPr>
        <p:txBody>
          <a:bodyPr anchor="ctr"/>
          <a:lstStyle>
            <a:lvl1pPr marL="0" indent="0">
              <a:buNone/>
              <a:defRPr sz="1600">
                <a:solidFill>
                  <a:schemeClr val="bg1"/>
                </a:solidFill>
                <a:latin typeface="Myriad Pro" panose="020B0503030403020204" pitchFamily="34" charset="0"/>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928966"/>
            <a:ext cx="7770263" cy="258664"/>
          </a:xfrm>
          <a:prstGeom prst="rect">
            <a:avLst/>
          </a:prstGeom>
        </p:spPr>
        <p:txBody>
          <a:bodyPr anchor="ctr"/>
          <a:lstStyle>
            <a:lvl1pPr marL="0" indent="0" algn="l">
              <a:buNone/>
              <a:tabLst>
                <a:tab pos="803275" algn="l"/>
              </a:tabLst>
              <a:defRPr sz="3200">
                <a:solidFill>
                  <a:schemeClr val="tx1"/>
                </a:solidFill>
                <a:latin typeface="Myriad Pro" panose="020B0503030403020204" pitchFamily="34" charset="0"/>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3672500"/>
            <a:ext cx="3884063" cy="2104454"/>
          </a:xfrm>
          <a:prstGeom prst="rect">
            <a:avLst/>
          </a:prstGeom>
        </p:spPr>
        <p:txBody>
          <a:bodyPr anchor="t"/>
          <a:lstStyle>
            <a:lvl1pPr marL="0" indent="0">
              <a:buNone/>
              <a:defRPr sz="1400">
                <a:solidFill>
                  <a:schemeClr val="bg1"/>
                </a:solidFill>
                <a:latin typeface="Myriad Pro" panose="020B0503030403020204" pitchFamily="34" charset="0"/>
              </a:defRPr>
            </a:lvl1pPr>
          </a:lstStyle>
          <a:p>
            <a:pPr lvl="0"/>
            <a:r>
              <a:rPr lang="en-US" dirty="0"/>
              <a:t>Presenter Names &amp; Affiliations</a:t>
            </a:r>
          </a:p>
        </p:txBody>
      </p:sp>
      <p:sp>
        <p:nvSpPr>
          <p:cNvPr id="9" name="Text Placeholder 7">
            <a:extLst>
              <a:ext uri="{FF2B5EF4-FFF2-40B4-BE49-F238E27FC236}">
                <a16:creationId xmlns:a16="http://schemas.microsoft.com/office/drawing/2014/main" id="{8AA137D8-CF95-49A1-B940-75382B926FD2}"/>
              </a:ext>
            </a:extLst>
          </p:cNvPr>
          <p:cNvSpPr txBox="1">
            <a:spLocks/>
          </p:cNvSpPr>
          <p:nvPr userDrawn="1"/>
        </p:nvSpPr>
        <p:spPr>
          <a:xfrm>
            <a:off x="0" y="1097308"/>
            <a:ext cx="9144000" cy="540247"/>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300" kern="1200">
                <a:solidFill>
                  <a:schemeClr val="bg1"/>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3184B1"/>
                </a:solidFill>
                <a:effectLst/>
                <a:uLnTx/>
                <a:uFillTx/>
                <a:latin typeface="Myriad Pro" panose="020B0503030403020204" pitchFamily="34" charset="0"/>
                <a:ea typeface="+mn-ea"/>
                <a:cs typeface="+mn-cs"/>
              </a:rPr>
              <a:t>Transforming Science Education Through Research-Driven Innovation</a:t>
            </a:r>
          </a:p>
        </p:txBody>
      </p:sp>
      <p:cxnSp>
        <p:nvCxnSpPr>
          <p:cNvPr id="10" name="Straight Connector 9">
            <a:extLst>
              <a:ext uri="{FF2B5EF4-FFF2-40B4-BE49-F238E27FC236}">
                <a16:creationId xmlns:a16="http://schemas.microsoft.com/office/drawing/2014/main" id="{390A2DAF-CC93-4062-B023-F9F12D3CD9DF}"/>
              </a:ext>
            </a:extLst>
          </p:cNvPr>
          <p:cNvCxnSpPr/>
          <p:nvPr userDrawn="1"/>
        </p:nvCxnSpPr>
        <p:spPr>
          <a:xfrm>
            <a:off x="685800" y="1110950"/>
            <a:ext cx="77724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12A57F-8065-4B67-B6E9-DA90F8D4F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Tree>
    <p:extLst>
      <p:ext uri="{BB962C8B-B14F-4D97-AF65-F5344CB8AC3E}">
        <p14:creationId xmlns:p14="http://schemas.microsoft.com/office/powerpoint/2010/main" val="1629502372"/>
      </p:ext>
    </p:extLst>
  </p:cSld>
  <p:clrMapOvr>
    <a:masterClrMapping/>
  </p:clrMapOvr>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68"/>
            <a:ext cx="7886700" cy="367847"/>
          </a:xfrm>
          <a:prstGeom prst="rect">
            <a:avLst/>
          </a:prstGeom>
        </p:spPr>
        <p:txBody>
          <a:bodyPr vert="horz" lIns="91440" tIns="45720" rIns="91440" bIns="45720" rtlCol="0" anchor="ctr">
            <a:noAutofit/>
          </a:bodyPr>
          <a:lstStyle>
            <a:lvl1pPr>
              <a:defRPr sz="3600"/>
            </a:lvl1pPr>
          </a:lstStyle>
          <a:p>
            <a:r>
              <a:rPr lang="en-US" dirty="0"/>
              <a:t>Only use for a single line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p:nvCxnSpPr>
        <p:spPr>
          <a:xfrm>
            <a:off x="692936" y="945494"/>
            <a:ext cx="7758130" cy="0"/>
          </a:xfrm>
          <a:prstGeom prst="line">
            <a:avLst/>
          </a:prstGeom>
          <a:noFill/>
          <a:ln w="19050" cap="flat" cmpd="sng" algn="ctr">
            <a:solidFill>
              <a:srgbClr val="FAAD6D"/>
            </a:solidFill>
            <a:prstDash val="solid"/>
            <a:miter lim="800000"/>
          </a:ln>
          <a:effectLst/>
        </p:spPr>
      </p:cxn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5"/>
            <a:ext cx="7886700" cy="4629093"/>
          </a:xfrm>
          <a:prstGeom prst="rect">
            <a:avLst/>
          </a:prstGeom>
        </p:spPr>
        <p:txBody>
          <a:bodyPr/>
          <a:lstStyle>
            <a:lvl1pPr>
              <a:lnSpc>
                <a:spcPct val="100000"/>
              </a:lnSpc>
              <a:spcBef>
                <a:spcPts val="1200"/>
              </a:spcBef>
              <a:spcAft>
                <a:spcPts val="1200"/>
              </a:spcAft>
              <a:defRPr sz="2800">
                <a:solidFill>
                  <a:srgbClr val="000000"/>
                </a:solidFill>
              </a:defRPr>
            </a:lvl1pPr>
            <a:lvl2pPr>
              <a:lnSpc>
                <a:spcPct val="100000"/>
              </a:lnSpc>
              <a:spcBef>
                <a:spcPts val="1200"/>
              </a:spcBef>
              <a:spcAft>
                <a:spcPts val="1200"/>
              </a:spcAft>
              <a:defRPr sz="2800">
                <a:solidFill>
                  <a:srgbClr val="000000"/>
                </a:solidFill>
              </a:defRPr>
            </a:lvl2pPr>
            <a:lvl3pPr>
              <a:lnSpc>
                <a:spcPct val="100000"/>
              </a:lnSpc>
              <a:spcBef>
                <a:spcPts val="1200"/>
              </a:spcBef>
              <a:spcAft>
                <a:spcPts val="1200"/>
              </a:spcAft>
              <a:defRPr sz="2400">
                <a:solidFill>
                  <a:srgbClr val="000000"/>
                </a:solidFill>
              </a:defRPr>
            </a:lvl3pPr>
            <a:lvl4pPr>
              <a:lnSpc>
                <a:spcPct val="100000"/>
              </a:lnSpc>
              <a:spcBef>
                <a:spcPts val="1200"/>
              </a:spcBef>
              <a:spcAft>
                <a:spcPts val="1200"/>
              </a:spcAft>
              <a:defRPr sz="2000">
                <a:solidFill>
                  <a:srgbClr val="000000"/>
                </a:solidFill>
              </a:defRPr>
            </a:lvl4pPr>
            <a:lvl5pPr>
              <a:lnSpc>
                <a:spcPct val="100000"/>
              </a:lnSpc>
              <a:spcBef>
                <a:spcPts val="1200"/>
              </a:spcBef>
              <a:spcAft>
                <a:spcPts val="1200"/>
              </a:spcAft>
              <a:defRPr sz="2000">
                <a:solidFill>
                  <a:srgbClr val="000000"/>
                </a:solidFill>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37353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2 line titl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07AC5E6-4633-4C8F-A663-A4600C21D0E1}"/>
              </a:ext>
            </a:extLst>
          </p:cNvPr>
          <p:cNvSpPr>
            <a:spLocks noGrp="1"/>
          </p:cNvSpPr>
          <p:nvPr>
            <p:ph type="body" sz="quarter" idx="11" hasCustomPrompt="1"/>
          </p:nvPr>
        </p:nvSpPr>
        <p:spPr>
          <a:xfrm>
            <a:off x="620104" y="1689266"/>
            <a:ext cx="7895246" cy="4227437"/>
          </a:xfrm>
          <a:prstGeom prst="rect">
            <a:avLst/>
          </a:prstGeom>
        </p:spPr>
        <p:txBody>
          <a:bodyPr/>
          <a:lstStyle>
            <a:lvl1pPr>
              <a:lnSpc>
                <a:spcPct val="100000"/>
              </a:lnSpc>
              <a:spcBef>
                <a:spcPts val="1200"/>
              </a:spcBef>
              <a:spcAft>
                <a:spcPts val="1200"/>
              </a:spcAft>
              <a:defRPr sz="2800">
                <a:solidFill>
                  <a:srgbClr val="000000"/>
                </a:solidFill>
              </a:defRPr>
            </a:lvl1pPr>
            <a:lvl2pPr>
              <a:spcBef>
                <a:spcPts val="1200"/>
              </a:spcBef>
              <a:spcAft>
                <a:spcPts val="1200"/>
              </a:spcAft>
              <a:defRPr sz="2800">
                <a:solidFill>
                  <a:srgbClr val="000000"/>
                </a:solidFill>
              </a:defRPr>
            </a:lvl2pPr>
            <a:lvl3pPr>
              <a:spcBef>
                <a:spcPts val="1200"/>
              </a:spcBef>
              <a:spcAft>
                <a:spcPts val="1200"/>
              </a:spcAft>
              <a:defRPr sz="2400">
                <a:solidFill>
                  <a:srgbClr val="000000"/>
                </a:solidFill>
              </a:defRPr>
            </a:lvl3pPr>
            <a:lvl4pPr>
              <a:spcBef>
                <a:spcPts val="1200"/>
              </a:spcBef>
              <a:spcAft>
                <a:spcPts val="1200"/>
              </a:spcAft>
              <a:defRPr sz="2000">
                <a:solidFill>
                  <a:srgbClr val="000000"/>
                </a:solidFill>
              </a:defRPr>
            </a:lvl4pPr>
            <a:lvl5pPr>
              <a:spcBef>
                <a:spcPts val="1200"/>
              </a:spcBef>
              <a:spcAft>
                <a:spcPts val="1200"/>
              </a:spcAft>
              <a:defRPr sz="2000">
                <a:solidFill>
                  <a:srgbClr val="000000"/>
                </a:solidFill>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948740"/>
            <a:ext cx="7886700" cy="367847"/>
          </a:xfrm>
          <a:prstGeom prst="rect">
            <a:avLst/>
          </a:prstGeom>
        </p:spPr>
        <p:txBody>
          <a:bodyPr vert="horz" lIns="91440" tIns="45720" rIns="91440" bIns="45720" rtlCol="0" anchor="b">
            <a:noAutofit/>
          </a:bodyPr>
          <a:lstStyle>
            <a:lvl1pPr>
              <a:lnSpc>
                <a:spcPct val="100000"/>
              </a:lnSpc>
              <a:defRPr sz="3600"/>
            </a:lvl1pPr>
          </a:lstStyle>
          <a:p>
            <a:r>
              <a:rPr lang="en-US" dirty="0"/>
              <a:t>Only use this template for a two line long title, if longer reduce font size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p:nvCxnSpPr>
        <p:spPr>
          <a:xfrm>
            <a:off x="692936" y="1357852"/>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403108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SCS 1 line - 2 Panel Bod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9D7BAF-07D2-47AC-8A69-347EF10A6F35}"/>
              </a:ext>
            </a:extLst>
          </p:cNvPr>
          <p:cNvSpPr>
            <a:spLocks noGrp="1"/>
          </p:cNvSpPr>
          <p:nvPr>
            <p:ph type="title" hasCustomPrompt="1"/>
          </p:nvPr>
        </p:nvSpPr>
        <p:spPr>
          <a:xfrm>
            <a:off x="628650" y="365128"/>
            <a:ext cx="7886700" cy="507439"/>
          </a:xfrm>
          <a:prstGeom prst="rect">
            <a:avLst/>
          </a:prstGeom>
        </p:spPr>
        <p:txBody>
          <a:bodyPr/>
          <a:lstStyle>
            <a:lvl1pPr>
              <a:defRPr sz="3600" b="1">
                <a:solidFill>
                  <a:schemeClr val="tx1"/>
                </a:solidFill>
                <a:latin typeface="Myriad Pro" panose="020B0503030403020204" pitchFamily="34" charset="0"/>
              </a:defRPr>
            </a:lvl1pPr>
          </a:lstStyle>
          <a:p>
            <a:r>
              <a:rPr lang="en-US" dirty="0"/>
              <a:t>Only use for a single line title</a:t>
            </a:r>
          </a:p>
        </p:txBody>
      </p:sp>
      <p:sp>
        <p:nvSpPr>
          <p:cNvPr id="7" name="Content Placeholder 2">
            <a:extLst>
              <a:ext uri="{FF2B5EF4-FFF2-40B4-BE49-F238E27FC236}">
                <a16:creationId xmlns:a16="http://schemas.microsoft.com/office/drawing/2014/main" id="{680ACE5E-AE9A-4A05-BF60-D9A4F6A1573D}"/>
              </a:ext>
            </a:extLst>
          </p:cNvPr>
          <p:cNvSpPr>
            <a:spLocks noGrp="1"/>
          </p:cNvSpPr>
          <p:nvPr>
            <p:ph sz="half" idx="1"/>
          </p:nvPr>
        </p:nvSpPr>
        <p:spPr>
          <a:xfrm>
            <a:off x="628650" y="1287759"/>
            <a:ext cx="3867150" cy="4628949"/>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D38244AA-71E9-48D2-B54F-9E128E6BCFC9}"/>
              </a:ext>
            </a:extLst>
          </p:cNvPr>
          <p:cNvSpPr>
            <a:spLocks noGrp="1"/>
          </p:cNvSpPr>
          <p:nvPr>
            <p:ph sz="half" idx="2"/>
          </p:nvPr>
        </p:nvSpPr>
        <p:spPr>
          <a:xfrm>
            <a:off x="4648200" y="1287759"/>
            <a:ext cx="3867150" cy="4628949"/>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6032B8D2-1B23-416F-8452-40F7856CB95E}"/>
              </a:ext>
            </a:extLst>
          </p:cNvPr>
          <p:cNvCxnSpPr>
            <a:cxnSpLocks/>
          </p:cNvCxnSpPr>
          <p:nvPr/>
        </p:nvCxnSpPr>
        <p:spPr>
          <a:xfrm>
            <a:off x="692936"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129390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SCS 2 line - 2 Panel Bod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B9427-14FC-4088-9437-022BF634864F}"/>
              </a:ext>
            </a:extLst>
          </p:cNvPr>
          <p:cNvSpPr>
            <a:spLocks noGrp="1"/>
          </p:cNvSpPr>
          <p:nvPr>
            <p:ph sz="half" idx="1"/>
          </p:nvPr>
        </p:nvSpPr>
        <p:spPr>
          <a:xfrm>
            <a:off x="628650" y="1701366"/>
            <a:ext cx="3867150" cy="421534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4B08BEA-233E-4912-831E-52DD2851F0DF}"/>
              </a:ext>
            </a:extLst>
          </p:cNvPr>
          <p:cNvSpPr>
            <a:spLocks noGrp="1"/>
          </p:cNvSpPr>
          <p:nvPr>
            <p:ph sz="half" idx="2"/>
          </p:nvPr>
        </p:nvSpPr>
        <p:spPr>
          <a:xfrm>
            <a:off x="4648200" y="1701366"/>
            <a:ext cx="3867150" cy="421534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a:extLst>
              <a:ext uri="{FF2B5EF4-FFF2-40B4-BE49-F238E27FC236}">
                <a16:creationId xmlns:a16="http://schemas.microsoft.com/office/drawing/2014/main" id="{FD95510C-3806-4652-848B-F26519286C42}"/>
              </a:ext>
            </a:extLst>
          </p:cNvPr>
          <p:cNvSpPr>
            <a:spLocks noGrp="1"/>
          </p:cNvSpPr>
          <p:nvPr>
            <p:ph type="title" hasCustomPrompt="1"/>
          </p:nvPr>
        </p:nvSpPr>
        <p:spPr>
          <a:xfrm>
            <a:off x="628650" y="871826"/>
            <a:ext cx="7886700" cy="367847"/>
          </a:xfrm>
          <a:prstGeom prst="rect">
            <a:avLst/>
          </a:prstGeom>
        </p:spPr>
        <p:txBody>
          <a:bodyPr vert="horz" lIns="91440" tIns="45720" rIns="91440" bIns="45720" rtlCol="0" anchor="b">
            <a:noAutofit/>
          </a:bodyPr>
          <a:lstStyle>
            <a:lvl1pPr>
              <a:defRPr sz="3600" b="1">
                <a:latin typeface="Myriad Pro" panose="020B0503030403020204" pitchFamily="34" charset="0"/>
              </a:defRPr>
            </a:lvl1pPr>
          </a:lstStyle>
          <a:p>
            <a:r>
              <a:rPr lang="en-US" dirty="0"/>
              <a:t>Only use this template for a two line long title, if longer reduce font size</a:t>
            </a:r>
          </a:p>
        </p:txBody>
      </p:sp>
      <p:cxnSp>
        <p:nvCxnSpPr>
          <p:cNvPr id="8" name="Straight Connector 7">
            <a:extLst>
              <a:ext uri="{FF2B5EF4-FFF2-40B4-BE49-F238E27FC236}">
                <a16:creationId xmlns:a16="http://schemas.microsoft.com/office/drawing/2014/main" id="{252D96B1-6B68-4216-B73C-219B0DEE530B}"/>
              </a:ext>
            </a:extLst>
          </p:cNvPr>
          <p:cNvCxnSpPr>
            <a:cxnSpLocks/>
          </p:cNvCxnSpPr>
          <p:nvPr/>
        </p:nvCxnSpPr>
        <p:spPr>
          <a:xfrm>
            <a:off x="692936" y="1357852"/>
            <a:ext cx="7758130" cy="0"/>
          </a:xfrm>
          <a:prstGeom prst="line">
            <a:avLst/>
          </a:prstGeom>
          <a:noFill/>
          <a:ln w="19050" cap="flat" cmpd="sng" algn="ctr">
            <a:solidFill>
              <a:srgbClr val="FAAD6D"/>
            </a:solidFill>
            <a:prstDash val="solid"/>
            <a:miter lim="800000"/>
          </a:ln>
          <a:effectLst/>
        </p:spPr>
      </p:cxnSp>
      <p:sp>
        <p:nvSpPr>
          <p:cNvPr id="9" name="Text Placeholder 11">
            <a:extLst>
              <a:ext uri="{FF2B5EF4-FFF2-40B4-BE49-F238E27FC236}">
                <a16:creationId xmlns:a16="http://schemas.microsoft.com/office/drawing/2014/main" id="{7AECC788-EBD7-4F9E-AD6E-C8CAE8FF8E76}"/>
              </a:ext>
            </a:extLst>
          </p:cNvPr>
          <p:cNvSpPr>
            <a:spLocks noGrp="1"/>
          </p:cNvSpPr>
          <p:nvPr>
            <p:ph type="body" sz="quarter" idx="10"/>
          </p:nvPr>
        </p:nvSpPr>
        <p:spPr>
          <a:xfrm>
            <a:off x="628650" y="1699972"/>
            <a:ext cx="7886700" cy="4216734"/>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860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SCS 1 line - 4 Panel Bod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A395-AE3F-4904-B873-9A418376EF9F}"/>
              </a:ext>
            </a:extLst>
          </p:cNvPr>
          <p:cNvSpPr>
            <a:spLocks noGrp="1"/>
          </p:cNvSpPr>
          <p:nvPr>
            <p:ph type="title" hasCustomPrompt="1"/>
          </p:nvPr>
        </p:nvSpPr>
        <p:spPr>
          <a:xfrm>
            <a:off x="630238" y="365127"/>
            <a:ext cx="7886700" cy="555251"/>
          </a:xfrm>
          <a:prstGeom prst="rect">
            <a:avLst/>
          </a:prstGeom>
        </p:spPr>
        <p:txBody>
          <a:bodyPr/>
          <a:lstStyle>
            <a:lvl1pPr>
              <a:defRPr sz="3600" b="1">
                <a:latin typeface="Myriad Pro" panose="020B0503030403020204" pitchFamily="34" charset="0"/>
              </a:defRPr>
            </a:lvl1pPr>
          </a:lstStyle>
          <a:p>
            <a:r>
              <a:rPr lang="en-US" dirty="0"/>
              <a:t>Only use for a single line title</a:t>
            </a:r>
          </a:p>
        </p:txBody>
      </p:sp>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9" y="1284943"/>
            <a:ext cx="3868737" cy="419289"/>
          </a:xfrm>
          <a:prstGeom prst="rect">
            <a:avLst/>
          </a:prstGeom>
        </p:spPr>
        <p:txBody>
          <a:bodyPr anchor="b"/>
          <a:lstStyle>
            <a:lvl1pPr marL="0" indent="0">
              <a:buNone/>
              <a:defRPr sz="23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9" y="1704233"/>
            <a:ext cx="3868737" cy="420827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284943"/>
            <a:ext cx="3887788" cy="419289"/>
          </a:xfrm>
          <a:prstGeom prst="rect">
            <a:avLst/>
          </a:prstGeom>
        </p:spPr>
        <p:txBody>
          <a:bodyPr anchor="b"/>
          <a:lstStyle>
            <a:lvl1pPr marL="0" indent="0">
              <a:buNone/>
              <a:defRPr sz="23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1704233"/>
            <a:ext cx="3887788" cy="420827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5E04186E-A9D1-40C2-936A-05AB197194A9}"/>
              </a:ext>
            </a:extLst>
          </p:cNvPr>
          <p:cNvCxnSpPr>
            <a:cxnSpLocks/>
          </p:cNvCxnSpPr>
          <p:nvPr/>
        </p:nvCxnSpPr>
        <p:spPr>
          <a:xfrm>
            <a:off x="692936"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8978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SCS 2 line - 4 Panel Bod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9" y="1691356"/>
            <a:ext cx="3868737" cy="419289"/>
          </a:xfrm>
          <a:prstGeom prst="rect">
            <a:avLst/>
          </a:prstGeom>
        </p:spPr>
        <p:txBody>
          <a:bodyPr anchor="b"/>
          <a:lstStyle>
            <a:lvl1pPr marL="0" indent="0">
              <a:buNone/>
              <a:defRPr sz="23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9" y="2110645"/>
            <a:ext cx="3868737" cy="381468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691356"/>
            <a:ext cx="3887788" cy="419289"/>
          </a:xfrm>
          <a:prstGeom prst="rect">
            <a:avLst/>
          </a:prstGeom>
        </p:spPr>
        <p:txBody>
          <a:bodyPr anchor="b"/>
          <a:lstStyle>
            <a:lvl1pPr marL="0" indent="0">
              <a:buNone/>
              <a:defRPr sz="23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2110645"/>
            <a:ext cx="3887788" cy="381468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997AD026-CCCE-4850-A2A6-0A928F397788}"/>
              </a:ext>
            </a:extLst>
          </p:cNvPr>
          <p:cNvSpPr>
            <a:spLocks noGrp="1"/>
          </p:cNvSpPr>
          <p:nvPr>
            <p:ph type="title" hasCustomPrompt="1"/>
          </p:nvPr>
        </p:nvSpPr>
        <p:spPr>
          <a:xfrm>
            <a:off x="628650" y="871826"/>
            <a:ext cx="7886700" cy="367847"/>
          </a:xfrm>
          <a:prstGeom prst="rect">
            <a:avLst/>
          </a:prstGeom>
        </p:spPr>
        <p:txBody>
          <a:bodyPr vert="horz" lIns="91440" tIns="45720" rIns="91440" bIns="45720" rtlCol="0" anchor="b">
            <a:noAutofit/>
          </a:bodyPr>
          <a:lstStyle>
            <a:lvl1pPr>
              <a:defRPr sz="3600" b="1">
                <a:latin typeface="Myriad Pro" panose="020B0503030403020204" pitchFamily="34" charset="0"/>
              </a:defRPr>
            </a:lvl1pPr>
          </a:lstStyle>
          <a:p>
            <a:r>
              <a:rPr lang="en-US" dirty="0"/>
              <a:t>Only use this template for a two line long title, if longer reduce font size</a:t>
            </a:r>
          </a:p>
        </p:txBody>
      </p:sp>
      <p:cxnSp>
        <p:nvCxnSpPr>
          <p:cNvPr id="12" name="Straight Connector 11">
            <a:extLst>
              <a:ext uri="{FF2B5EF4-FFF2-40B4-BE49-F238E27FC236}">
                <a16:creationId xmlns:a16="http://schemas.microsoft.com/office/drawing/2014/main" id="{1C215C3F-0AD1-4BF8-99CB-3FD20CAADF2A}"/>
              </a:ext>
            </a:extLst>
          </p:cNvPr>
          <p:cNvCxnSpPr>
            <a:cxnSpLocks/>
          </p:cNvCxnSpPr>
          <p:nvPr/>
        </p:nvCxnSpPr>
        <p:spPr>
          <a:xfrm>
            <a:off x="692936" y="1357852"/>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145120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SCS Contac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6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FFD58B-9BA7-4977-ABCD-C69BDB5B8D11}"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069155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hyperlink" Target="file:///C:\Program%20Files%20(x86)\Karen's%20Time%20Cop\PTTimeCop.exe" TargetMode="External"/><Relationship Id="rId2" Type="http://schemas.openxmlformats.org/officeDocument/2006/relationships/image" Target="../media/image5.png"/><Relationship Id="rId1" Type="http://schemas.openxmlformats.org/officeDocument/2006/relationships/theme" Target="../theme/theme5.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hyperlink" Target="file:///C:\Program%20Files%20(x86)\Karen's%20Time%20Cop\PTTimeCop.exe" TargetMode="Externa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theme" Target="../theme/theme6.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FB1D4417-9411-442C-9E9C-64508E64E372}"/>
              </a:ext>
            </a:extLst>
          </p:cNvPr>
          <p:cNvSpPr txBox="1">
            <a:spLocks/>
          </p:cNvSpPr>
          <p:nvPr/>
        </p:nvSpPr>
        <p:spPr>
          <a:xfrm>
            <a:off x="0" y="1097308"/>
            <a:ext cx="9144000" cy="540247"/>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300" kern="1200">
                <a:solidFill>
                  <a:schemeClr val="bg1"/>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latin typeface="Myriad Pro" panose="020B0503030403020204" pitchFamily="34" charset="0"/>
              </a:rPr>
              <a:t>Transforming Science Education Through Research-Driven Innovation</a:t>
            </a:r>
          </a:p>
        </p:txBody>
      </p:sp>
      <p:cxnSp>
        <p:nvCxnSpPr>
          <p:cNvPr id="3" name="Straight Connector 2">
            <a:extLst>
              <a:ext uri="{FF2B5EF4-FFF2-40B4-BE49-F238E27FC236}">
                <a16:creationId xmlns:a16="http://schemas.microsoft.com/office/drawing/2014/main" id="{42FFEF6F-D7F7-4402-BDD1-3AC9D4EB0C38}"/>
              </a:ext>
            </a:extLst>
          </p:cNvPr>
          <p:cNvCxnSpPr>
            <a:cxnSpLocks/>
          </p:cNvCxnSpPr>
          <p:nvPr/>
        </p:nvCxnSpPr>
        <p:spPr>
          <a:xfrm>
            <a:off x="679391" y="1114679"/>
            <a:ext cx="778521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083078"/>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450947"/>
      </p:ext>
    </p:extLst>
  </p:cSld>
  <p:clrMap bg1="lt1" tx1="dk1" bg2="lt2" tx2="dk2" accent1="accent1" accent2="accent2" accent3="accent3" accent4="accent4" accent5="accent5" accent6="accent6" hlink="hlink" folHlink="folHlink"/>
  <p:sldLayoutIdLst>
    <p:sldLayoutId id="2147483690" r:id="rId1"/>
    <p:sldLayoutId id="2147483677" r:id="rId2"/>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2877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91" r:id="rId3"/>
    <p:sldLayoutId id="214748368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AA2EBD-F13F-4025-8D00-293B57F13494}"/>
              </a:ext>
            </a:extLst>
          </p:cNvPr>
          <p:cNvCxnSpPr>
            <a:cxnSpLocks/>
          </p:cNvCxnSpPr>
          <p:nvPr/>
        </p:nvCxnSpPr>
        <p:spPr>
          <a:xfrm>
            <a:off x="728770" y="1815435"/>
            <a:ext cx="7734584"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3321498143"/>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974445-B4EF-4B12-8370-7C4A5762919C}"/>
              </a:ext>
            </a:extLst>
          </p:cNvPr>
          <p:cNvGrpSpPr>
            <a:grpSpLocks noChangeAspect="1"/>
          </p:cNvGrpSpPr>
          <p:nvPr userDrawn="1"/>
        </p:nvGrpSpPr>
        <p:grpSpPr>
          <a:xfrm>
            <a:off x="65505" y="17281"/>
            <a:ext cx="176035" cy="278605"/>
            <a:chOff x="0" y="0"/>
            <a:chExt cx="1527048" cy="2416035"/>
          </a:xfrm>
        </p:grpSpPr>
        <p:pic>
          <p:nvPicPr>
            <p:cNvPr id="3" name="Picture 2">
              <a:hlinkClick r:id="rId3" action="ppaction://program"/>
              <a:extLst>
                <a:ext uri="{FF2B5EF4-FFF2-40B4-BE49-F238E27FC236}">
                  <a16:creationId xmlns:a16="http://schemas.microsoft.com/office/drawing/2014/main" id="{8942CC76-46AF-48C6-80F3-D8B059472745}"/>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27988" t="8583" r="26485" b="22380"/>
            <a:stretch/>
          </p:blipFill>
          <p:spPr bwMode="auto">
            <a:xfrm>
              <a:off x="0" y="0"/>
              <a:ext cx="1527048" cy="2315959"/>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2386AC61-FFBE-411E-9E34-653133C73F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638" t="86078" r="49586" b="5780"/>
            <a:stretch/>
          </p:blipFill>
          <p:spPr bwMode="auto">
            <a:xfrm>
              <a:off x="162838" y="2204580"/>
              <a:ext cx="1151890" cy="21145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1915646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7BB782-0A45-489A-8D1C-5804B459066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31"/>
            <a:ext cx="9185564" cy="6890039"/>
          </a:xfrm>
          <a:prstGeom prst="rect">
            <a:avLst/>
          </a:prstGeom>
        </p:spPr>
      </p:pic>
      <p:pic>
        <p:nvPicPr>
          <p:cNvPr id="9" name="Picture 8">
            <a:extLst>
              <a:ext uri="{FF2B5EF4-FFF2-40B4-BE49-F238E27FC236}">
                <a16:creationId xmlns:a16="http://schemas.microsoft.com/office/drawing/2014/main" id="{FB1103F9-31B4-4CCF-8384-1E68C9E2335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12700" y="6185910"/>
            <a:ext cx="1308588" cy="361060"/>
          </a:xfrm>
          <a:prstGeom prst="rect">
            <a:avLst/>
          </a:prstGeom>
        </p:spPr>
      </p:pic>
      <p:sp>
        <p:nvSpPr>
          <p:cNvPr id="2" name="Title Placeholder 1"/>
          <p:cNvSpPr>
            <a:spLocks noGrp="1"/>
          </p:cNvSpPr>
          <p:nvPr>
            <p:ph type="title"/>
          </p:nvPr>
        </p:nvSpPr>
        <p:spPr>
          <a:xfrm>
            <a:off x="628650" y="365126"/>
            <a:ext cx="7886700" cy="5320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67588"/>
            <a:ext cx="7886700" cy="51093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FD58B-9BA7-4977-ABCD-C69BDB5B8D11}" type="datetimeFigureOut">
              <a:rPr lang="en-US" smtClean="0"/>
              <a:t>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63670-91CB-4325-8070-1E97CCD3EA5E}" type="slidenum">
              <a:rPr lang="en-US" smtClean="0"/>
              <a:t>‹#›</a:t>
            </a:fld>
            <a:endParaRPr lang="en-US"/>
          </a:p>
        </p:txBody>
      </p:sp>
      <p:grpSp>
        <p:nvGrpSpPr>
          <p:cNvPr id="10" name="Group 9">
            <a:extLst>
              <a:ext uri="{FF2B5EF4-FFF2-40B4-BE49-F238E27FC236}">
                <a16:creationId xmlns:a16="http://schemas.microsoft.com/office/drawing/2014/main" id="{3B43FFE5-251A-4A06-A2BE-2AB80ABC8B7F}"/>
              </a:ext>
            </a:extLst>
          </p:cNvPr>
          <p:cNvGrpSpPr>
            <a:grpSpLocks noChangeAspect="1"/>
          </p:cNvGrpSpPr>
          <p:nvPr userDrawn="1"/>
        </p:nvGrpSpPr>
        <p:grpSpPr>
          <a:xfrm>
            <a:off x="65505" y="17281"/>
            <a:ext cx="176035" cy="278605"/>
            <a:chOff x="0" y="0"/>
            <a:chExt cx="1527048" cy="2416035"/>
          </a:xfrm>
        </p:grpSpPr>
        <p:pic>
          <p:nvPicPr>
            <p:cNvPr id="12" name="Picture 11">
              <a:hlinkClick r:id="rId7" action="ppaction://program"/>
              <a:extLst>
                <a:ext uri="{FF2B5EF4-FFF2-40B4-BE49-F238E27FC236}">
                  <a16:creationId xmlns:a16="http://schemas.microsoft.com/office/drawing/2014/main" id="{41464325-750E-4AE9-BC0C-77536A9BE28A}"/>
                </a:ext>
              </a:extLst>
            </p:cNvPr>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l="27988" t="8583" r="26485" b="22380"/>
            <a:stretch/>
          </p:blipFill>
          <p:spPr bwMode="auto">
            <a:xfrm>
              <a:off x="0" y="0"/>
              <a:ext cx="1527048" cy="2315959"/>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94EF24A7-051B-47AF-9AA3-0BCAFE96EEA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38" t="86078" r="49586" b="5780"/>
            <a:stretch/>
          </p:blipFill>
          <p:spPr bwMode="auto">
            <a:xfrm>
              <a:off x="162838" y="2204580"/>
              <a:ext cx="1151890" cy="21145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410878746"/>
      </p:ext>
    </p:extLst>
  </p:cSld>
  <p:clrMap bg1="lt1" tx1="dk1" bg2="lt2" tx2="dk2" accent1="accent1" accent2="accent2" accent3="accent3" accent4="accent4" accent5="accent5" accent6="accent6" hlink="hlink" folHlink="folHlink"/>
  <p:sldLayoutIdLst>
    <p:sldLayoutId id="2147483688" r:id="rId1"/>
    <p:sldLayoutId id="2147483687" r:id="rId2"/>
    <p:sldLayoutId id="2147483692" r:id="rId3"/>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freefoodphotos.com/imagelibrary/cooking/slides/electric_ring_off.html" TargetMode="External"/><Relationship Id="rId7" Type="http://schemas.openxmlformats.org/officeDocument/2006/relationships/hyperlink" Target="http://en.wikipedia.org/wiki/File:Green_tick.png" TargetMode="External"/><Relationship Id="rId2" Type="http://schemas.openxmlformats.org/officeDocument/2006/relationships/image" Target="../media/image10.jp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hyperlink" Target="http://www.publicdomainpictures.net/view-image.php?image=72387&amp;picture=baseball-hat-clipart" TargetMode="External"/><Relationship Id="rId4" Type="http://schemas.openxmlformats.org/officeDocument/2006/relationships/image" Target="../media/image11.jpg"/><Relationship Id="rId9" Type="http://schemas.openxmlformats.org/officeDocument/2006/relationships/hyperlink" Target="http://commons.wikimedia.org/wiki/File:Rouge_Croix_Pursuivant_Badge.sv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freefoodphotos.com/imagelibrary/cooking/slides/electric_ring_off.html" TargetMode="External"/><Relationship Id="rId2" Type="http://schemas.openxmlformats.org/officeDocument/2006/relationships/image" Target="../media/image10.jpg"/><Relationship Id="rId1" Type="http://schemas.openxmlformats.org/officeDocument/2006/relationships/slideLayout" Target="../slideLayouts/slideLayout10.xml"/><Relationship Id="rId5" Type="http://schemas.openxmlformats.org/officeDocument/2006/relationships/hyperlink" Target="http://www.publicdomainpictures.net/view-image.php?image=72387&amp;picture=baseball-hat-clipart" TargetMode="Externa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www.publicdomainpictures.net/view-image.php?image=72387&amp;picture=baseball-hat-clipart" TargetMode="External"/><Relationship Id="rId5" Type="http://schemas.openxmlformats.org/officeDocument/2006/relationships/image" Target="../media/image11.jpg"/><Relationship Id="rId4" Type="http://schemas.openxmlformats.org/officeDocument/2006/relationships/hyperlink" Target="http://freefoodphotos.com/imagelibrary/cooking/slides/electric_ring_off.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www.publicdomainpictures.net/view-image.php?image=72387&amp;picture=baseball-hat-clipart" TargetMode="External"/><Relationship Id="rId5" Type="http://schemas.openxmlformats.org/officeDocument/2006/relationships/image" Target="../media/image11.jpg"/><Relationship Id="rId4" Type="http://schemas.openxmlformats.org/officeDocument/2006/relationships/hyperlink" Target="http://freefoodphotos.com/imagelibrary/cooking/slides/electric_ring_off.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publicdomainpictures.net/view-image.php?image=72387&amp;picture=baseball-hat-clipart" TargetMode="External"/><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domainpictures.net/view-image.php?image=72387&amp;picture=baseball-hat-clipart" TargetMode="External"/><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freefoodphotos.com/imagelibrary/cooking/slides/electric_ring_off.html" TargetMode="External"/><Relationship Id="rId7" Type="http://schemas.openxmlformats.org/officeDocument/2006/relationships/hyperlink" Target="http://en.wikipedia.org/wiki/File:Green_tick.png" TargetMode="External"/><Relationship Id="rId2" Type="http://schemas.openxmlformats.org/officeDocument/2006/relationships/image" Target="../media/image10.jp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hyperlink" Target="http://www.publicdomainpictures.net/view-image.php?image=72387&amp;picture=baseball-hat-clipart" TargetMode="External"/><Relationship Id="rId4" Type="http://schemas.openxmlformats.org/officeDocument/2006/relationships/image" Target="../media/image11.jpg"/><Relationship Id="rId9" Type="http://schemas.openxmlformats.org/officeDocument/2006/relationships/hyperlink" Target="http://commons.wikimedia.org/wiki/File:Rouge_Croix_Pursuivant_Badge.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http://www.publicdomainpictures.net/view-image.php?image=72387&amp;picture=baseball-hat-clipart" TargetMode="External"/><Relationship Id="rId5" Type="http://schemas.openxmlformats.org/officeDocument/2006/relationships/image" Target="../media/image11.jpg"/><Relationship Id="rId4" Type="http://schemas.openxmlformats.org/officeDocument/2006/relationships/hyperlink" Target="http://freefoodphotos.com/imagelibrary/cooking/slides/electric_ring_off.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www.publicdomainpictures.net/view-image.php?image=72387&amp;picture=baseball-hat-clipart"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hyperlink" Target="http://freefoodphotos.com/imagelibrary/cooking/slides/electric_ring_off.html"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www.publicdomainpictures.net/view-image.php?image=72387&amp;picture=baseball-hat-clipart"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1.jpg"/><Relationship Id="rId5" Type="http://schemas.openxmlformats.org/officeDocument/2006/relationships/hyperlink" Target="http://freefoodphotos.com/imagelibrary/cooking/slides/electric_ring_off.html"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freefoodphotos.com/imagelibrary/cooking/slides/electric_ring_off.html" TargetMode="External"/><Relationship Id="rId2" Type="http://schemas.openxmlformats.org/officeDocument/2006/relationships/image" Target="../media/image10.jpg"/><Relationship Id="rId1" Type="http://schemas.openxmlformats.org/officeDocument/2006/relationships/slideLayout" Target="../slideLayouts/slideLayout10.xml"/><Relationship Id="rId5" Type="http://schemas.openxmlformats.org/officeDocument/2006/relationships/hyperlink" Target="http://www.publicdomainpictures.net/view-image.php?image=72387&amp;picture=baseball-hat-clipart"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53F9-2E8B-430A-A8B0-1A14A71F34EA}"/>
              </a:ext>
            </a:extLst>
          </p:cNvPr>
          <p:cNvSpPr>
            <a:spLocks noGrp="1"/>
          </p:cNvSpPr>
          <p:nvPr>
            <p:ph type="title"/>
          </p:nvPr>
        </p:nvSpPr>
        <p:spPr/>
        <p:txBody>
          <a:bodyPr>
            <a:noAutofit/>
          </a:bodyPr>
          <a:lstStyle/>
          <a:p>
            <a:r>
              <a:rPr lang="en-US" dirty="0">
                <a:latin typeface="+mn-lt"/>
              </a:rPr>
              <a:t>A Study of Traits</a:t>
            </a:r>
          </a:p>
        </p:txBody>
      </p:sp>
      <p:sp>
        <p:nvSpPr>
          <p:cNvPr id="4" name="Text Placeholder 3">
            <a:extLst>
              <a:ext uri="{FF2B5EF4-FFF2-40B4-BE49-F238E27FC236}">
                <a16:creationId xmlns:a16="http://schemas.microsoft.com/office/drawing/2014/main" id="{30B8E714-9F76-4A86-9D88-D160E91D2C34}"/>
              </a:ext>
            </a:extLst>
          </p:cNvPr>
          <p:cNvSpPr>
            <a:spLocks noGrp="1"/>
          </p:cNvSpPr>
          <p:nvPr>
            <p:ph type="body" sz="quarter" idx="10"/>
          </p:nvPr>
        </p:nvSpPr>
        <p:spPr/>
        <p:txBody>
          <a:bodyPr>
            <a:noAutofit/>
          </a:bodyPr>
          <a:lstStyle/>
          <a:p>
            <a:r>
              <a:rPr lang="en-US" dirty="0">
                <a:latin typeface="+mn-lt"/>
              </a:rPr>
              <a:t>Lesson 4</a:t>
            </a:r>
          </a:p>
        </p:txBody>
      </p:sp>
      <p:cxnSp>
        <p:nvCxnSpPr>
          <p:cNvPr id="7" name="Straight Connector 6">
            <a:extLst>
              <a:ext uri="{FF2B5EF4-FFF2-40B4-BE49-F238E27FC236}">
                <a16:creationId xmlns:a16="http://schemas.microsoft.com/office/drawing/2014/main" id="{A557133F-6B05-4991-94E4-D914AF4CCCC9}"/>
              </a:ext>
            </a:extLst>
          </p:cNvPr>
          <p:cNvCxnSpPr/>
          <p:nvPr/>
        </p:nvCxnSpPr>
        <p:spPr>
          <a:xfrm>
            <a:off x="685800" y="1110950"/>
            <a:ext cx="77724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AA5178F-95B7-45C8-934B-7D1F7F5C3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
        <p:nvSpPr>
          <p:cNvPr id="9" name="Text Placeholder 5">
            <a:extLst>
              <a:ext uri="{FF2B5EF4-FFF2-40B4-BE49-F238E27FC236}">
                <a16:creationId xmlns:a16="http://schemas.microsoft.com/office/drawing/2014/main" id="{45364D63-8786-498A-8856-FECB3E3950E9}"/>
              </a:ext>
            </a:extLst>
          </p:cNvPr>
          <p:cNvSpPr>
            <a:spLocks noGrp="1"/>
          </p:cNvSpPr>
          <p:nvPr>
            <p:ph type="body" sz="quarter" idx="12"/>
          </p:nvPr>
        </p:nvSpPr>
        <p:spPr>
          <a:xfrm>
            <a:off x="687938" y="3359595"/>
            <a:ext cx="7757445" cy="206690"/>
          </a:xfrm>
        </p:spPr>
        <p:txBody>
          <a:bodyPr>
            <a:normAutofit fontScale="62500" lnSpcReduction="20000"/>
          </a:bodyPr>
          <a:lstStyle/>
          <a:p>
            <a:endParaRPr lang="en-US">
              <a:latin typeface="+mn-lt"/>
            </a:endParaRPr>
          </a:p>
        </p:txBody>
      </p:sp>
    </p:spTree>
    <p:extLst>
      <p:ext uri="{BB962C8B-B14F-4D97-AF65-F5344CB8AC3E}">
        <p14:creationId xmlns:p14="http://schemas.microsoft.com/office/powerpoint/2010/main" val="88350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B5D0-00F1-4EE7-B5F6-7E6DDB0C5512}"/>
              </a:ext>
            </a:extLst>
          </p:cNvPr>
          <p:cNvSpPr>
            <a:spLocks noGrp="1"/>
          </p:cNvSpPr>
          <p:nvPr>
            <p:ph type="title"/>
          </p:nvPr>
        </p:nvSpPr>
        <p:spPr/>
        <p:txBody>
          <a:bodyPr>
            <a:normAutofit fontScale="90000"/>
          </a:bodyPr>
          <a:lstStyle/>
          <a:p>
            <a:r>
              <a:rPr lang="en-US" i="1" dirty="0"/>
              <a:t>DNA Structure suggests it is a Code</a:t>
            </a:r>
            <a:endParaRPr lang="en-US" dirty="0"/>
          </a:p>
        </p:txBody>
      </p:sp>
      <p:pic>
        <p:nvPicPr>
          <p:cNvPr id="10" name="Picture 9" descr="A close up of a device&#10;&#10;Description automatically generated">
            <a:extLst>
              <a:ext uri="{FF2B5EF4-FFF2-40B4-BE49-F238E27FC236}">
                <a16:creationId xmlns:a16="http://schemas.microsoft.com/office/drawing/2014/main" id="{541AD9D7-2C46-4603-A773-C2BEE7C52783}"/>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68" t="9069" r="13385" b="10348"/>
          <a:stretch/>
        </p:blipFill>
        <p:spPr>
          <a:xfrm rot="16200000">
            <a:off x="8274075" y="305155"/>
            <a:ext cx="617837" cy="1122013"/>
          </a:xfrm>
          <a:prstGeom prst="rect">
            <a:avLst/>
          </a:prstGeom>
        </p:spPr>
      </p:pic>
      <p:sp>
        <p:nvSpPr>
          <p:cNvPr id="11" name="TextBox 10">
            <a:extLst>
              <a:ext uri="{FF2B5EF4-FFF2-40B4-BE49-F238E27FC236}">
                <a16:creationId xmlns:a16="http://schemas.microsoft.com/office/drawing/2014/main" id="{6C2575FB-4F59-46FB-8617-C1104CB88E8D}"/>
              </a:ext>
            </a:extLst>
          </p:cNvPr>
          <p:cNvSpPr txBox="1"/>
          <p:nvPr/>
        </p:nvSpPr>
        <p:spPr>
          <a:xfrm>
            <a:off x="8026262" y="617839"/>
            <a:ext cx="1321075" cy="461665"/>
          </a:xfrm>
          <a:prstGeom prst="rect">
            <a:avLst/>
          </a:prstGeom>
          <a:noFill/>
        </p:spPr>
        <p:txBody>
          <a:bodyPr wrap="square" rtlCol="0">
            <a:spAutoFit/>
          </a:bodyPr>
          <a:lstStyle/>
          <a:p>
            <a:r>
              <a:rPr lang="en-US" sz="2400" b="1" dirty="0"/>
              <a:t>SE L4-2</a:t>
            </a:r>
          </a:p>
        </p:txBody>
      </p:sp>
      <p:sp>
        <p:nvSpPr>
          <p:cNvPr id="5" name="Content Placeholder 4">
            <a:extLst>
              <a:ext uri="{FF2B5EF4-FFF2-40B4-BE49-F238E27FC236}">
                <a16:creationId xmlns:a16="http://schemas.microsoft.com/office/drawing/2014/main" id="{235DFA46-3D90-4246-9B2A-8976252ABDB4}"/>
              </a:ext>
            </a:extLst>
          </p:cNvPr>
          <p:cNvSpPr>
            <a:spLocks noGrp="1"/>
          </p:cNvSpPr>
          <p:nvPr>
            <p:ph idx="1"/>
          </p:nvPr>
        </p:nvSpPr>
        <p:spPr>
          <a:xfrm>
            <a:off x="696293" y="1286368"/>
            <a:ext cx="7886700" cy="5109375"/>
          </a:xfrm>
        </p:spPr>
        <p:txBody>
          <a:bodyPr/>
          <a:lstStyle/>
          <a:p>
            <a:pPr marL="0" indent="0">
              <a:lnSpc>
                <a:spcPct val="100000"/>
              </a:lnSpc>
              <a:spcBef>
                <a:spcPts val="600"/>
              </a:spcBef>
              <a:spcAft>
                <a:spcPts val="600"/>
              </a:spcAft>
              <a:buNone/>
            </a:pPr>
            <a:r>
              <a:rPr lang="en-US" dirty="0"/>
              <a:t>Read and annotate the text to show</a:t>
            </a:r>
          </a:p>
          <a:p>
            <a:pPr marL="914400" lvl="1" indent="-347663">
              <a:lnSpc>
                <a:spcPct val="100000"/>
              </a:lnSpc>
              <a:spcBef>
                <a:spcPts val="600"/>
              </a:spcBef>
              <a:spcAft>
                <a:spcPts val="600"/>
              </a:spcAft>
              <a:buNone/>
            </a:pPr>
            <a:r>
              <a:rPr lang="en-US" sz="2800" dirty="0"/>
              <a:t>	science ideas already on a sticky note</a:t>
            </a:r>
          </a:p>
          <a:p>
            <a:pPr marL="914400" lvl="1" indent="-347663">
              <a:lnSpc>
                <a:spcPct val="100000"/>
              </a:lnSpc>
              <a:spcBef>
                <a:spcPts val="600"/>
              </a:spcBef>
              <a:spcAft>
                <a:spcPts val="600"/>
              </a:spcAft>
              <a:buNone/>
            </a:pPr>
            <a:r>
              <a:rPr lang="en-US" sz="2800" dirty="0"/>
              <a:t>	science ideas that could be added to a chart</a:t>
            </a:r>
          </a:p>
          <a:p>
            <a:pPr marL="795338" lvl="1" indent="-338138">
              <a:lnSpc>
                <a:spcPct val="100000"/>
              </a:lnSpc>
              <a:spcBef>
                <a:spcPts val="600"/>
              </a:spcBef>
              <a:spcAft>
                <a:spcPts val="600"/>
              </a:spcAft>
              <a:buFont typeface="Wingdings" panose="05000000000000000000" pitchFamily="2" charset="2"/>
              <a:buChar char="Ø"/>
            </a:pPr>
            <a:endParaRPr lang="en-US" dirty="0"/>
          </a:p>
          <a:p>
            <a:pPr marL="795338" lvl="1" indent="-338138">
              <a:lnSpc>
                <a:spcPct val="100000"/>
              </a:lnSpc>
              <a:spcBef>
                <a:spcPts val="600"/>
              </a:spcBef>
              <a:spcAft>
                <a:spcPts val="600"/>
              </a:spcAft>
              <a:buFont typeface="Wingdings" panose="05000000000000000000" pitchFamily="2" charset="2"/>
              <a:buChar char="Ø"/>
            </a:pPr>
            <a:endParaRPr lang="en-US" dirty="0"/>
          </a:p>
          <a:p>
            <a:pPr>
              <a:lnSpc>
                <a:spcPct val="100000"/>
              </a:lnSpc>
              <a:spcBef>
                <a:spcPts val="600"/>
              </a:spcBef>
              <a:spcAft>
                <a:spcPts val="600"/>
              </a:spcAft>
            </a:pPr>
            <a:r>
              <a:rPr lang="en-US" dirty="0"/>
              <a:t>Share your annotations with your team</a:t>
            </a:r>
          </a:p>
          <a:p>
            <a:pPr>
              <a:lnSpc>
                <a:spcPct val="100000"/>
              </a:lnSpc>
              <a:spcBef>
                <a:spcPts val="600"/>
              </a:spcBef>
              <a:spcAft>
                <a:spcPts val="600"/>
              </a:spcAft>
            </a:pPr>
            <a:r>
              <a:rPr lang="en-US" dirty="0"/>
              <a:t>Add new sticky notes to the charts</a:t>
            </a:r>
          </a:p>
        </p:txBody>
      </p:sp>
      <p:pic>
        <p:nvPicPr>
          <p:cNvPr id="7" name="Picture 6">
            <a:extLst>
              <a:ext uri="{FF2B5EF4-FFF2-40B4-BE49-F238E27FC236}">
                <a16:creationId xmlns:a16="http://schemas.microsoft.com/office/drawing/2014/main" id="{239A2878-BB83-48F7-A33B-FF9C72192EA8}"/>
              </a:ext>
            </a:extLst>
          </p:cNvPr>
          <p:cNvPicPr>
            <a:picLocks noChangeAspect="1"/>
          </p:cNvPicPr>
          <p:nvPr/>
        </p:nvPicPr>
        <p:blipFill rotWithShape="1">
          <a:blip r:embed="rId4">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15469"/>
          <a:stretch/>
        </p:blipFill>
        <p:spPr>
          <a:xfrm>
            <a:off x="8472191" y="1"/>
            <a:ext cx="721339" cy="522262"/>
          </a:xfrm>
          <a:prstGeom prst="rect">
            <a:avLst/>
          </a:prstGeom>
        </p:spPr>
      </p:pic>
      <p:pic>
        <p:nvPicPr>
          <p:cNvPr id="4" name="Picture 3">
            <a:extLst>
              <a:ext uri="{FF2B5EF4-FFF2-40B4-BE49-F238E27FC236}">
                <a16:creationId xmlns:a16="http://schemas.microsoft.com/office/drawing/2014/main" id="{65A65664-7AFD-43B0-8C35-7DF36CB6F82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58720" y="1779908"/>
            <a:ext cx="541774" cy="532022"/>
          </a:xfrm>
          <a:prstGeom prst="rect">
            <a:avLst/>
          </a:prstGeom>
        </p:spPr>
      </p:pic>
      <p:pic>
        <p:nvPicPr>
          <p:cNvPr id="9" name="Picture 8" descr="A screen shot of a television&#10;&#10;Description automatically generated">
            <a:extLst>
              <a:ext uri="{FF2B5EF4-FFF2-40B4-BE49-F238E27FC236}">
                <a16:creationId xmlns:a16="http://schemas.microsoft.com/office/drawing/2014/main" id="{A659D44B-3393-48AA-8305-1FE99DCE957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flipH="1">
            <a:off x="1058718" y="2488061"/>
            <a:ext cx="485318" cy="485318"/>
          </a:xfrm>
          <a:prstGeom prst="rect">
            <a:avLst/>
          </a:prstGeom>
        </p:spPr>
      </p:pic>
    </p:spTree>
    <p:extLst>
      <p:ext uri="{BB962C8B-B14F-4D97-AF65-F5344CB8AC3E}">
        <p14:creationId xmlns:p14="http://schemas.microsoft.com/office/powerpoint/2010/main" val="203760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F55FC-671F-4B4D-B65C-AFC03C81F70D}"/>
              </a:ext>
            </a:extLst>
          </p:cNvPr>
          <p:cNvSpPr>
            <a:spLocks noGrp="1"/>
          </p:cNvSpPr>
          <p:nvPr>
            <p:ph type="title"/>
          </p:nvPr>
        </p:nvSpPr>
        <p:spPr/>
        <p:txBody>
          <a:bodyPr>
            <a:normAutofit fontScale="90000"/>
          </a:bodyPr>
          <a:lstStyle/>
          <a:p>
            <a:r>
              <a:rPr lang="en-US" dirty="0"/>
              <a:t>Analogy Map</a:t>
            </a:r>
          </a:p>
        </p:txBody>
      </p:sp>
      <p:graphicFrame>
        <p:nvGraphicFramePr>
          <p:cNvPr id="4" name="Content Placeholder 3">
            <a:extLst>
              <a:ext uri="{FF2B5EF4-FFF2-40B4-BE49-F238E27FC236}">
                <a16:creationId xmlns:a16="http://schemas.microsoft.com/office/drawing/2014/main" id="{D88824E4-8B01-4CAE-A48B-4390EE91401F}"/>
              </a:ext>
            </a:extLst>
          </p:cNvPr>
          <p:cNvGraphicFramePr>
            <a:graphicFrameLocks noGrp="1"/>
          </p:cNvGraphicFramePr>
          <p:nvPr>
            <p:ph idx="1"/>
            <p:extLst>
              <p:ext uri="{D42A27DB-BD31-4B8C-83A1-F6EECF244321}">
                <p14:modId xmlns:p14="http://schemas.microsoft.com/office/powerpoint/2010/main" val="2260263022"/>
              </p:ext>
            </p:extLst>
          </p:nvPr>
        </p:nvGraphicFramePr>
        <p:xfrm>
          <a:off x="547198" y="1367197"/>
          <a:ext cx="8134224" cy="4609856"/>
        </p:xfrm>
        <a:graphic>
          <a:graphicData uri="http://schemas.openxmlformats.org/drawingml/2006/table">
            <a:tbl>
              <a:tblPr/>
              <a:tblGrid>
                <a:gridCol w="1991708">
                  <a:extLst>
                    <a:ext uri="{9D8B030D-6E8A-4147-A177-3AD203B41FA5}">
                      <a16:colId xmlns:a16="http://schemas.microsoft.com/office/drawing/2014/main" val="952908710"/>
                    </a:ext>
                  </a:extLst>
                </a:gridCol>
                <a:gridCol w="1498458">
                  <a:extLst>
                    <a:ext uri="{9D8B030D-6E8A-4147-A177-3AD203B41FA5}">
                      <a16:colId xmlns:a16="http://schemas.microsoft.com/office/drawing/2014/main" val="4228880132"/>
                    </a:ext>
                  </a:extLst>
                </a:gridCol>
                <a:gridCol w="2449497">
                  <a:extLst>
                    <a:ext uri="{9D8B030D-6E8A-4147-A177-3AD203B41FA5}">
                      <a16:colId xmlns:a16="http://schemas.microsoft.com/office/drawing/2014/main" val="2385894074"/>
                    </a:ext>
                  </a:extLst>
                </a:gridCol>
                <a:gridCol w="2194561">
                  <a:extLst>
                    <a:ext uri="{9D8B030D-6E8A-4147-A177-3AD203B41FA5}">
                      <a16:colId xmlns:a16="http://schemas.microsoft.com/office/drawing/2014/main" val="3548852475"/>
                    </a:ext>
                  </a:extLst>
                </a:gridCol>
              </a:tblGrid>
              <a:tr h="686162">
                <a:tc>
                  <a:txBody>
                    <a:bodyPr/>
                    <a:lstStyle/>
                    <a:p>
                      <a:pPr algn="ctr" rtl="0" fontAlgn="t">
                        <a:spcBef>
                          <a:spcPts val="0"/>
                        </a:spcBef>
                        <a:spcAft>
                          <a:spcPts val="0"/>
                        </a:spcAft>
                      </a:pPr>
                      <a:r>
                        <a:rPr lang="en-US" sz="2000" b="1" i="0" u="none" strike="noStrike" dirty="0">
                          <a:solidFill>
                            <a:srgbClr val="000000"/>
                          </a:solidFill>
                          <a:effectLst/>
                          <a:latin typeface="Calibri" panose="020F0502020204030204" pitchFamily="34" charset="0"/>
                        </a:rPr>
                        <a:t>Part of Model</a:t>
                      </a:r>
                      <a:endParaRPr lang="en-US" sz="4000" dirty="0">
                        <a:effectLst/>
                      </a:endParaRPr>
                    </a:p>
                  </a:txBody>
                  <a:tcPr marL="68413" marR="68413" marT="42832" marB="428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rowSpan="4">
                  <a:txBody>
                    <a:bodyPr/>
                    <a:lstStyle/>
                    <a:p>
                      <a:pPr algn="ctr" rtl="0" fontAlgn="ctr">
                        <a:spcBef>
                          <a:spcPts val="0"/>
                        </a:spcBef>
                        <a:spcAft>
                          <a:spcPts val="0"/>
                        </a:spcAft>
                      </a:pPr>
                      <a:r>
                        <a:rPr lang="en-US" sz="2000" b="1" i="0" u="none" strike="noStrike" dirty="0">
                          <a:solidFill>
                            <a:schemeClr val="accent4"/>
                          </a:solidFill>
                          <a:effectLst/>
                          <a:latin typeface="Calibri" panose="020F0502020204030204" pitchFamily="34" charset="0"/>
                        </a:rPr>
                        <a:t>Represents…</a:t>
                      </a:r>
                      <a:endParaRPr lang="en-US" sz="4000" dirty="0">
                        <a:solidFill>
                          <a:schemeClr val="accent4"/>
                        </a:solidFill>
                        <a:effectLst/>
                      </a:endParaRPr>
                    </a:p>
                  </a:txBody>
                  <a:tcPr marL="68413" marR="68413" marT="42832" marB="428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rgbClr val="CCCCCC"/>
                    </a:solidFill>
                  </a:tcPr>
                </a:tc>
                <a:tc>
                  <a:txBody>
                    <a:bodyPr/>
                    <a:lstStyle/>
                    <a:p>
                      <a:pPr algn="ctr" rtl="0" fontAlgn="t">
                        <a:spcBef>
                          <a:spcPts val="0"/>
                        </a:spcBef>
                        <a:spcAft>
                          <a:spcPts val="0"/>
                        </a:spcAft>
                      </a:pPr>
                      <a:r>
                        <a:rPr lang="en-US" sz="2000" b="1" i="0" u="none" strike="noStrike" dirty="0">
                          <a:solidFill>
                            <a:srgbClr val="000000"/>
                          </a:solidFill>
                          <a:effectLst/>
                          <a:latin typeface="Calibri" panose="020F0502020204030204" pitchFamily="34" charset="0"/>
                        </a:rPr>
                        <a:t>What the part represents</a:t>
                      </a:r>
                      <a:endParaRPr lang="en-US" sz="4000" dirty="0">
                        <a:effectLst/>
                      </a:endParaRPr>
                    </a:p>
                  </a:txBody>
                  <a:tcPr marL="68413" marR="68413" marT="42832" marB="428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rtl="0" fontAlgn="t">
                        <a:spcBef>
                          <a:spcPts val="0"/>
                        </a:spcBef>
                        <a:spcAft>
                          <a:spcPts val="0"/>
                        </a:spcAft>
                      </a:pPr>
                      <a:r>
                        <a:rPr lang="en-US" sz="2000" b="1" i="0" u="none" strike="noStrike" dirty="0">
                          <a:solidFill>
                            <a:srgbClr val="000000"/>
                          </a:solidFill>
                          <a:effectLst/>
                          <a:latin typeface="Calibri" panose="020F0502020204030204" pitchFamily="34" charset="0"/>
                        </a:rPr>
                        <a:t>They are alike because:</a:t>
                      </a:r>
                      <a:endParaRPr lang="en-US" sz="4000" dirty="0">
                        <a:effectLst/>
                      </a:endParaRPr>
                    </a:p>
                  </a:txBody>
                  <a:tcPr marL="68413" marR="68413" marT="42832" marB="428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333443378"/>
                  </a:ext>
                </a:extLst>
              </a:tr>
              <a:tr h="1287782">
                <a:tc>
                  <a:txBody>
                    <a:bodyPr/>
                    <a:lstStyle/>
                    <a:p>
                      <a:pPr fontAlgn="ctr"/>
                      <a:r>
                        <a:rPr lang="en-US" sz="2400" dirty="0">
                          <a:solidFill>
                            <a:schemeClr val="accent4"/>
                          </a:solidFill>
                          <a:effectLst/>
                        </a:rPr>
                        <a:t>one pop bead</a:t>
                      </a:r>
                    </a:p>
                  </a:txBody>
                  <a:tcPr marL="68413" marR="68413" marT="42832" marB="428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rtl="0" fontAlgn="ctr">
                        <a:spcBef>
                          <a:spcPts val="1200"/>
                        </a:spcBef>
                        <a:spcAft>
                          <a:spcPts val="1200"/>
                        </a:spcAft>
                      </a:pPr>
                      <a:endParaRPr lang="en-US" sz="4000" dirty="0">
                        <a:solidFill>
                          <a:schemeClr val="accent4"/>
                        </a:solidFill>
                        <a:effectLst/>
                      </a:endParaRPr>
                    </a:p>
                  </a:txBody>
                  <a:tcPr marL="68413" marR="68413" marT="42832" marB="428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ctr"/>
                      <a:br>
                        <a:rPr lang="en-US" sz="4000" dirty="0">
                          <a:solidFill>
                            <a:schemeClr val="accent4"/>
                          </a:solidFill>
                          <a:effectLst/>
                        </a:rPr>
                      </a:br>
                      <a:endParaRPr lang="en-US" sz="4000" dirty="0">
                        <a:solidFill>
                          <a:schemeClr val="accent4"/>
                        </a:solidFill>
                        <a:effectLst/>
                      </a:endParaRPr>
                    </a:p>
                  </a:txBody>
                  <a:tcPr marL="68413" marR="68413" marT="42832" marB="428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198982"/>
                  </a:ext>
                </a:extLst>
              </a:tr>
              <a:tr h="1287782">
                <a:tc>
                  <a:txBody>
                    <a:bodyPr/>
                    <a:lstStyle/>
                    <a:p>
                      <a:pPr rtl="0" fontAlgn="ctr">
                        <a:spcBef>
                          <a:spcPts val="1200"/>
                        </a:spcBef>
                        <a:spcAft>
                          <a:spcPts val="1200"/>
                        </a:spcAft>
                      </a:pPr>
                      <a:r>
                        <a:rPr lang="en-US" sz="2400" dirty="0">
                          <a:solidFill>
                            <a:schemeClr val="accent4"/>
                          </a:solidFill>
                          <a:effectLst/>
                        </a:rPr>
                        <a:t>four different colors…</a:t>
                      </a:r>
                    </a:p>
                  </a:txBody>
                  <a:tcPr marL="68413" marR="68413" marT="42832" marB="428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fontAlgn="ctr"/>
                      <a:br>
                        <a:rPr lang="en-US" sz="4000" dirty="0">
                          <a:solidFill>
                            <a:schemeClr val="accent4"/>
                          </a:solidFill>
                          <a:effectLst/>
                        </a:rPr>
                      </a:br>
                      <a:endParaRPr lang="en-US" sz="4000" dirty="0">
                        <a:solidFill>
                          <a:schemeClr val="accent4"/>
                        </a:solidFill>
                        <a:effectLst/>
                      </a:endParaRPr>
                    </a:p>
                  </a:txBody>
                  <a:tcPr marL="68413" marR="68413" marT="42832" marB="428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ctr"/>
                      <a:br>
                        <a:rPr lang="en-US" sz="4000" dirty="0">
                          <a:solidFill>
                            <a:schemeClr val="accent4"/>
                          </a:solidFill>
                          <a:effectLst/>
                        </a:rPr>
                      </a:br>
                      <a:endParaRPr lang="en-US" sz="4000" dirty="0">
                        <a:solidFill>
                          <a:schemeClr val="accent4"/>
                        </a:solidFill>
                        <a:effectLst/>
                      </a:endParaRPr>
                    </a:p>
                  </a:txBody>
                  <a:tcPr marL="68413" marR="68413" marT="42832" marB="428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070649"/>
                  </a:ext>
                </a:extLst>
              </a:tr>
              <a:tr h="1287782">
                <a:tc>
                  <a:txBody>
                    <a:bodyPr/>
                    <a:lstStyle/>
                    <a:p>
                      <a:pPr fontAlgn="ctr"/>
                      <a:br>
                        <a:rPr lang="en-US" sz="4000" dirty="0">
                          <a:solidFill>
                            <a:schemeClr val="accent4"/>
                          </a:solidFill>
                          <a:effectLst/>
                        </a:rPr>
                      </a:br>
                      <a:endParaRPr lang="en-US" sz="4000" dirty="0">
                        <a:solidFill>
                          <a:schemeClr val="accent4"/>
                        </a:solidFill>
                        <a:effectLst/>
                      </a:endParaRPr>
                    </a:p>
                  </a:txBody>
                  <a:tcPr marL="68413" marR="68413" marT="42832" marB="428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lgDash"/>
                      <a:round/>
                      <a:headEnd type="none" w="med" len="med"/>
                      <a:tailEnd type="none" w="med" len="med"/>
                    </a:lnB>
                  </a:tcPr>
                </a:tc>
                <a:tc vMerge="1">
                  <a:txBody>
                    <a:bodyPr/>
                    <a:lstStyle/>
                    <a:p>
                      <a:endParaRPr lang="en-US"/>
                    </a:p>
                  </a:txBody>
                  <a:tcPr/>
                </a:tc>
                <a:tc>
                  <a:txBody>
                    <a:bodyPr/>
                    <a:lstStyle/>
                    <a:p>
                      <a:pPr rtl="0" fontAlgn="ctr">
                        <a:spcBef>
                          <a:spcPts val="1200"/>
                        </a:spcBef>
                        <a:spcAft>
                          <a:spcPts val="1200"/>
                        </a:spcAft>
                      </a:pPr>
                      <a:r>
                        <a:rPr lang="en-US" sz="2400" b="0" i="0" u="none" strike="noStrike" dirty="0">
                          <a:solidFill>
                            <a:schemeClr val="accent4"/>
                          </a:solidFill>
                          <a:effectLst/>
                          <a:latin typeface="Calibri" panose="020F0502020204030204" pitchFamily="34" charset="0"/>
                        </a:rPr>
                        <a:t>double helix</a:t>
                      </a:r>
                      <a:endParaRPr lang="en-US" sz="2400" dirty="0">
                        <a:solidFill>
                          <a:schemeClr val="accent4"/>
                        </a:solidFill>
                        <a:effectLst/>
                      </a:endParaRPr>
                    </a:p>
                  </a:txBody>
                  <a:tcPr marL="68413" marR="68413" marT="42832" marB="428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pPr fontAlgn="ctr"/>
                      <a:br>
                        <a:rPr lang="en-US" sz="4000" dirty="0">
                          <a:solidFill>
                            <a:schemeClr val="accent4"/>
                          </a:solidFill>
                          <a:effectLst/>
                        </a:rPr>
                      </a:br>
                      <a:endParaRPr lang="en-US" sz="4000" dirty="0">
                        <a:solidFill>
                          <a:schemeClr val="accent4"/>
                        </a:solidFill>
                        <a:effectLst/>
                      </a:endParaRPr>
                    </a:p>
                  </a:txBody>
                  <a:tcPr marL="68413" marR="68413" marT="42832" marB="428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3785745142"/>
                  </a:ext>
                </a:extLst>
              </a:tr>
            </a:tbl>
          </a:graphicData>
        </a:graphic>
      </p:graphicFrame>
      <p:sp>
        <p:nvSpPr>
          <p:cNvPr id="5" name="Rectangle 1">
            <a:extLst>
              <a:ext uri="{FF2B5EF4-FFF2-40B4-BE49-F238E27FC236}">
                <a16:creationId xmlns:a16="http://schemas.microsoft.com/office/drawing/2014/main" id="{E21391CE-8C25-4DBB-884B-81BB2F5FAA6E}"/>
              </a:ext>
            </a:extLst>
          </p:cNvPr>
          <p:cNvSpPr>
            <a:spLocks noChangeArrowheads="1"/>
          </p:cNvSpPr>
          <p:nvPr/>
        </p:nvSpPr>
        <p:spPr bwMode="auto">
          <a:xfrm>
            <a:off x="13287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A close up of a device&#10;&#10;Description automatically generated">
            <a:extLst>
              <a:ext uri="{FF2B5EF4-FFF2-40B4-BE49-F238E27FC236}">
                <a16:creationId xmlns:a16="http://schemas.microsoft.com/office/drawing/2014/main" id="{0ABFCAA7-8B3B-41D0-AE92-DAD589844DCA}"/>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68" t="9069" r="13385" b="10348"/>
          <a:stretch/>
        </p:blipFill>
        <p:spPr>
          <a:xfrm rot="16200000">
            <a:off x="8274075" y="305155"/>
            <a:ext cx="617837" cy="1122013"/>
          </a:xfrm>
          <a:prstGeom prst="rect">
            <a:avLst/>
          </a:prstGeom>
        </p:spPr>
      </p:pic>
      <p:sp>
        <p:nvSpPr>
          <p:cNvPr id="7" name="TextBox 6">
            <a:extLst>
              <a:ext uri="{FF2B5EF4-FFF2-40B4-BE49-F238E27FC236}">
                <a16:creationId xmlns:a16="http://schemas.microsoft.com/office/drawing/2014/main" id="{7EA9E599-E47D-48B4-992C-7FE78958D419}"/>
              </a:ext>
            </a:extLst>
          </p:cNvPr>
          <p:cNvSpPr txBox="1"/>
          <p:nvPr/>
        </p:nvSpPr>
        <p:spPr>
          <a:xfrm>
            <a:off x="8026262" y="617839"/>
            <a:ext cx="1321075" cy="461665"/>
          </a:xfrm>
          <a:prstGeom prst="rect">
            <a:avLst/>
          </a:prstGeom>
          <a:noFill/>
        </p:spPr>
        <p:txBody>
          <a:bodyPr wrap="square" rtlCol="0">
            <a:spAutoFit/>
          </a:bodyPr>
          <a:lstStyle/>
          <a:p>
            <a:r>
              <a:rPr lang="en-US" sz="2400" b="1" dirty="0"/>
              <a:t>SE L4-5</a:t>
            </a:r>
          </a:p>
        </p:txBody>
      </p:sp>
      <p:pic>
        <p:nvPicPr>
          <p:cNvPr id="9" name="Picture 8">
            <a:extLst>
              <a:ext uri="{FF2B5EF4-FFF2-40B4-BE49-F238E27FC236}">
                <a16:creationId xmlns:a16="http://schemas.microsoft.com/office/drawing/2014/main" id="{5FE9B549-AF69-4F3E-B1E7-29170062AE65}"/>
              </a:ext>
            </a:extLst>
          </p:cNvPr>
          <p:cNvPicPr>
            <a:picLocks noChangeAspect="1"/>
          </p:cNvPicPr>
          <p:nvPr/>
        </p:nvPicPr>
        <p:blipFill rotWithShape="1">
          <a:blip r:embed="rId4">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601523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E44A-E2B1-491A-AD04-09A76732CAFD}"/>
              </a:ext>
            </a:extLst>
          </p:cNvPr>
          <p:cNvSpPr>
            <a:spLocks noGrp="1"/>
          </p:cNvSpPr>
          <p:nvPr>
            <p:ph type="title"/>
          </p:nvPr>
        </p:nvSpPr>
        <p:spPr/>
        <p:txBody>
          <a:bodyPr>
            <a:normAutofit fontScale="90000"/>
          </a:bodyPr>
          <a:lstStyle/>
          <a:p>
            <a:r>
              <a:rPr lang="en-US" dirty="0"/>
              <a:t>Focus Question #4</a:t>
            </a:r>
          </a:p>
        </p:txBody>
      </p:sp>
      <p:sp>
        <p:nvSpPr>
          <p:cNvPr id="3" name="Content Placeholder 2">
            <a:extLst>
              <a:ext uri="{FF2B5EF4-FFF2-40B4-BE49-F238E27FC236}">
                <a16:creationId xmlns:a16="http://schemas.microsoft.com/office/drawing/2014/main" id="{E7610AE5-DCE1-4237-9BAF-51B7A230DF5D}"/>
              </a:ext>
            </a:extLst>
          </p:cNvPr>
          <p:cNvSpPr>
            <a:spLocks noGrp="1"/>
          </p:cNvSpPr>
          <p:nvPr>
            <p:ph idx="1"/>
          </p:nvPr>
        </p:nvSpPr>
        <p:spPr>
          <a:xfrm>
            <a:off x="671809" y="2743200"/>
            <a:ext cx="7800382" cy="935915"/>
          </a:xfrm>
        </p:spPr>
        <p:txBody>
          <a:bodyPr>
            <a:normAutofit fontScale="92500"/>
          </a:bodyPr>
          <a:lstStyle/>
          <a:p>
            <a:pPr marL="0" indent="0">
              <a:buNone/>
            </a:pPr>
            <a:r>
              <a:rPr lang="en-US" dirty="0"/>
              <a:t>How does a cell assemble amino acids in the correct sequence to make a protein that can do its job in a cell?</a:t>
            </a:r>
          </a:p>
        </p:txBody>
      </p:sp>
      <p:sp>
        <p:nvSpPr>
          <p:cNvPr id="4" name="Rectangle 3">
            <a:extLst>
              <a:ext uri="{FF2B5EF4-FFF2-40B4-BE49-F238E27FC236}">
                <a16:creationId xmlns:a16="http://schemas.microsoft.com/office/drawing/2014/main" id="{295849B1-55D7-4D4A-ADB8-35ADCE68C56A}"/>
              </a:ext>
            </a:extLst>
          </p:cNvPr>
          <p:cNvSpPr/>
          <p:nvPr/>
        </p:nvSpPr>
        <p:spPr>
          <a:xfrm>
            <a:off x="671809" y="2514600"/>
            <a:ext cx="7800382" cy="1347395"/>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5" name="Picture 4" descr="A close up of a device&#10;&#10;Description automatically generated">
            <a:extLst>
              <a:ext uri="{FF2B5EF4-FFF2-40B4-BE49-F238E27FC236}">
                <a16:creationId xmlns:a16="http://schemas.microsoft.com/office/drawing/2014/main" id="{82671F9B-CE71-4DB7-A4BD-B433EE310498}"/>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68" t="9069" r="13385" b="10348"/>
          <a:stretch/>
        </p:blipFill>
        <p:spPr>
          <a:xfrm rot="16200000">
            <a:off x="8274075" y="305155"/>
            <a:ext cx="617837" cy="1122013"/>
          </a:xfrm>
          <a:prstGeom prst="rect">
            <a:avLst/>
          </a:prstGeom>
        </p:spPr>
      </p:pic>
      <p:sp>
        <p:nvSpPr>
          <p:cNvPr id="6" name="TextBox 5">
            <a:extLst>
              <a:ext uri="{FF2B5EF4-FFF2-40B4-BE49-F238E27FC236}">
                <a16:creationId xmlns:a16="http://schemas.microsoft.com/office/drawing/2014/main" id="{C59AF751-3547-45CA-BDF8-B3A0E9EA07BE}"/>
              </a:ext>
            </a:extLst>
          </p:cNvPr>
          <p:cNvSpPr txBox="1"/>
          <p:nvPr/>
        </p:nvSpPr>
        <p:spPr>
          <a:xfrm>
            <a:off x="8026262" y="617839"/>
            <a:ext cx="1321075" cy="461665"/>
          </a:xfrm>
          <a:prstGeom prst="rect">
            <a:avLst/>
          </a:prstGeom>
          <a:noFill/>
        </p:spPr>
        <p:txBody>
          <a:bodyPr wrap="square" rtlCol="0">
            <a:spAutoFit/>
          </a:bodyPr>
          <a:lstStyle/>
          <a:p>
            <a:r>
              <a:rPr lang="en-US" sz="2400" b="1" dirty="0"/>
              <a:t>SE L4-1</a:t>
            </a:r>
          </a:p>
        </p:txBody>
      </p:sp>
      <p:pic>
        <p:nvPicPr>
          <p:cNvPr id="8" name="Picture 7">
            <a:extLst>
              <a:ext uri="{FF2B5EF4-FFF2-40B4-BE49-F238E27FC236}">
                <a16:creationId xmlns:a16="http://schemas.microsoft.com/office/drawing/2014/main" id="{29C2BE97-1081-4724-834F-BD448B6CAD79}"/>
              </a:ext>
            </a:extLst>
          </p:cNvPr>
          <p:cNvPicPr>
            <a:picLocks noChangeAspect="1"/>
          </p:cNvPicPr>
          <p:nvPr/>
        </p:nvPicPr>
        <p:blipFill rotWithShape="1">
          <a:blip r:embed="rId5">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8919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E44A-E2B1-491A-AD04-09A76732CAFD}"/>
              </a:ext>
            </a:extLst>
          </p:cNvPr>
          <p:cNvSpPr>
            <a:spLocks noGrp="1"/>
          </p:cNvSpPr>
          <p:nvPr>
            <p:ph type="title"/>
          </p:nvPr>
        </p:nvSpPr>
        <p:spPr/>
        <p:txBody>
          <a:bodyPr>
            <a:normAutofit fontScale="90000"/>
          </a:bodyPr>
          <a:lstStyle/>
          <a:p>
            <a:r>
              <a:rPr lang="en-US" dirty="0"/>
              <a:t>Focus Question #4</a:t>
            </a:r>
          </a:p>
        </p:txBody>
      </p:sp>
      <p:sp>
        <p:nvSpPr>
          <p:cNvPr id="3" name="Content Placeholder 2">
            <a:extLst>
              <a:ext uri="{FF2B5EF4-FFF2-40B4-BE49-F238E27FC236}">
                <a16:creationId xmlns:a16="http://schemas.microsoft.com/office/drawing/2014/main" id="{E7610AE5-DCE1-4237-9BAF-51B7A230DF5D}"/>
              </a:ext>
            </a:extLst>
          </p:cNvPr>
          <p:cNvSpPr>
            <a:spLocks noGrp="1"/>
          </p:cNvSpPr>
          <p:nvPr>
            <p:ph idx="1"/>
          </p:nvPr>
        </p:nvSpPr>
        <p:spPr>
          <a:xfrm>
            <a:off x="690906" y="2739888"/>
            <a:ext cx="7762187" cy="896817"/>
          </a:xfrm>
        </p:spPr>
        <p:txBody>
          <a:bodyPr>
            <a:normAutofit fontScale="92500"/>
          </a:bodyPr>
          <a:lstStyle/>
          <a:p>
            <a:pPr marL="0" indent="0">
              <a:buNone/>
            </a:pPr>
            <a:r>
              <a:rPr lang="en-US" dirty="0"/>
              <a:t>How does a cell assemble amino acids in the correct sequence to make a protein that can do its job in a cell?</a:t>
            </a:r>
          </a:p>
        </p:txBody>
      </p:sp>
      <p:sp>
        <p:nvSpPr>
          <p:cNvPr id="4" name="Rectangle 3">
            <a:extLst>
              <a:ext uri="{FF2B5EF4-FFF2-40B4-BE49-F238E27FC236}">
                <a16:creationId xmlns:a16="http://schemas.microsoft.com/office/drawing/2014/main" id="{295849B1-55D7-4D4A-ADB8-35ADCE68C56A}"/>
              </a:ext>
            </a:extLst>
          </p:cNvPr>
          <p:cNvSpPr/>
          <p:nvPr/>
        </p:nvSpPr>
        <p:spPr>
          <a:xfrm>
            <a:off x="710004" y="2514600"/>
            <a:ext cx="7762187" cy="1347395"/>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5" name="Picture 4" descr="A close up of a device&#10;&#10;Description automatically generated">
            <a:extLst>
              <a:ext uri="{FF2B5EF4-FFF2-40B4-BE49-F238E27FC236}">
                <a16:creationId xmlns:a16="http://schemas.microsoft.com/office/drawing/2014/main" id="{82671F9B-CE71-4DB7-A4BD-B433EE310498}"/>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68" t="9069" r="13385" b="10348"/>
          <a:stretch/>
        </p:blipFill>
        <p:spPr>
          <a:xfrm rot="16200000">
            <a:off x="8274075" y="305155"/>
            <a:ext cx="617837" cy="1122013"/>
          </a:xfrm>
          <a:prstGeom prst="rect">
            <a:avLst/>
          </a:prstGeom>
        </p:spPr>
      </p:pic>
      <p:sp>
        <p:nvSpPr>
          <p:cNvPr id="6" name="TextBox 5">
            <a:extLst>
              <a:ext uri="{FF2B5EF4-FFF2-40B4-BE49-F238E27FC236}">
                <a16:creationId xmlns:a16="http://schemas.microsoft.com/office/drawing/2014/main" id="{C59AF751-3547-45CA-BDF8-B3A0E9EA07BE}"/>
              </a:ext>
            </a:extLst>
          </p:cNvPr>
          <p:cNvSpPr txBox="1"/>
          <p:nvPr/>
        </p:nvSpPr>
        <p:spPr>
          <a:xfrm>
            <a:off x="8026262" y="617839"/>
            <a:ext cx="1321075" cy="461665"/>
          </a:xfrm>
          <a:prstGeom prst="rect">
            <a:avLst/>
          </a:prstGeom>
          <a:noFill/>
        </p:spPr>
        <p:txBody>
          <a:bodyPr wrap="square" rtlCol="0">
            <a:spAutoFit/>
          </a:bodyPr>
          <a:lstStyle/>
          <a:p>
            <a:r>
              <a:rPr lang="en-US" sz="2400" b="1" dirty="0"/>
              <a:t>SE L4-1</a:t>
            </a:r>
          </a:p>
        </p:txBody>
      </p:sp>
      <p:pic>
        <p:nvPicPr>
          <p:cNvPr id="8" name="Picture 7">
            <a:extLst>
              <a:ext uri="{FF2B5EF4-FFF2-40B4-BE49-F238E27FC236}">
                <a16:creationId xmlns:a16="http://schemas.microsoft.com/office/drawing/2014/main" id="{F101071A-4443-4A50-A8E6-B6C5F514F2A9}"/>
              </a:ext>
            </a:extLst>
          </p:cNvPr>
          <p:cNvPicPr>
            <a:picLocks noChangeAspect="1"/>
          </p:cNvPicPr>
          <p:nvPr/>
        </p:nvPicPr>
        <p:blipFill rotWithShape="1">
          <a:blip r:embed="rId5">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5469"/>
          <a:stretch/>
        </p:blipFill>
        <p:spPr>
          <a:xfrm>
            <a:off x="8472191" y="1"/>
            <a:ext cx="721339" cy="522262"/>
          </a:xfrm>
          <a:prstGeom prst="rect">
            <a:avLst/>
          </a:prstGeom>
        </p:spPr>
      </p:pic>
      <p:sp>
        <p:nvSpPr>
          <p:cNvPr id="7" name="Rectangle 6">
            <a:extLst>
              <a:ext uri="{FF2B5EF4-FFF2-40B4-BE49-F238E27FC236}">
                <a16:creationId xmlns:a16="http://schemas.microsoft.com/office/drawing/2014/main" id="{BC07CB54-A368-4746-83B4-6569E7D179ED}"/>
              </a:ext>
            </a:extLst>
          </p:cNvPr>
          <p:cNvSpPr/>
          <p:nvPr/>
        </p:nvSpPr>
        <p:spPr>
          <a:xfrm>
            <a:off x="1419367" y="4380931"/>
            <a:ext cx="6864824" cy="916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 lists Focus Question from L3</a:t>
            </a:r>
          </a:p>
        </p:txBody>
      </p:sp>
    </p:spTree>
    <p:extLst>
      <p:ext uri="{BB962C8B-B14F-4D97-AF65-F5344CB8AC3E}">
        <p14:creationId xmlns:p14="http://schemas.microsoft.com/office/powerpoint/2010/main" val="3584226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59C3-E365-416C-8A8F-6CC5CD4D1F61}"/>
              </a:ext>
            </a:extLst>
          </p:cNvPr>
          <p:cNvSpPr>
            <a:spLocks noGrp="1"/>
          </p:cNvSpPr>
          <p:nvPr>
            <p:ph type="title"/>
          </p:nvPr>
        </p:nvSpPr>
        <p:spPr/>
        <p:txBody>
          <a:bodyPr>
            <a:normAutofit fontScale="90000"/>
          </a:bodyPr>
          <a:lstStyle/>
          <a:p>
            <a:r>
              <a:rPr lang="en-US" dirty="0"/>
              <a:t>Sticky Note Ideas</a:t>
            </a:r>
          </a:p>
        </p:txBody>
      </p:sp>
      <p:sp>
        <p:nvSpPr>
          <p:cNvPr id="3" name="Content Placeholder 2">
            <a:extLst>
              <a:ext uri="{FF2B5EF4-FFF2-40B4-BE49-F238E27FC236}">
                <a16:creationId xmlns:a16="http://schemas.microsoft.com/office/drawing/2014/main" id="{348A3BC6-A862-440C-BD53-730C77377CF6}"/>
              </a:ext>
            </a:extLst>
          </p:cNvPr>
          <p:cNvSpPr>
            <a:spLocks noGrp="1"/>
          </p:cNvSpPr>
          <p:nvPr>
            <p:ph idx="1"/>
          </p:nvPr>
        </p:nvSpPr>
        <p:spPr/>
        <p:txBody>
          <a:bodyPr>
            <a:normAutofit fontScale="92500" lnSpcReduction="10000"/>
          </a:bodyPr>
          <a:lstStyle/>
          <a:p>
            <a:pPr marL="0" indent="0">
              <a:buNone/>
            </a:pPr>
            <a:r>
              <a:rPr lang="en-US" sz="3000" dirty="0"/>
              <a:t>What science ideas from Lessons 1 and 2 will help you answer the unit central question?</a:t>
            </a:r>
          </a:p>
          <a:p>
            <a:pPr marL="457200"/>
            <a:r>
              <a:rPr lang="en-US" dirty="0"/>
              <a:t>Write each idea in a complete sentence on separate sticky notes</a:t>
            </a:r>
          </a:p>
          <a:p>
            <a:pPr marL="457200"/>
            <a:endParaRPr lang="en-US" dirty="0"/>
          </a:p>
          <a:p>
            <a:pPr marL="0" indent="0">
              <a:buNone/>
            </a:pPr>
            <a:r>
              <a:rPr lang="en-US" sz="3000" dirty="0"/>
              <a:t>What science ideas from Lesson 3 will help you answer the unit central question?</a:t>
            </a:r>
          </a:p>
          <a:p>
            <a:pPr marL="457200"/>
            <a:r>
              <a:rPr lang="en-US" dirty="0"/>
              <a:t>Read the information on SE L3-8</a:t>
            </a:r>
          </a:p>
          <a:p>
            <a:pPr marL="457200"/>
            <a:r>
              <a:rPr lang="en-US" dirty="0"/>
              <a:t>Follow the prompts on SE L3-9 to show the mechanism that causes difference in jaguar fur color</a:t>
            </a:r>
          </a:p>
          <a:p>
            <a:pPr marL="457200"/>
            <a:r>
              <a:rPr lang="en-US" dirty="0"/>
              <a:t>Write each idea in a complete sentence on separate sticky notes</a:t>
            </a:r>
          </a:p>
        </p:txBody>
      </p:sp>
      <p:pic>
        <p:nvPicPr>
          <p:cNvPr id="4" name="Picture 3">
            <a:extLst>
              <a:ext uri="{FF2B5EF4-FFF2-40B4-BE49-F238E27FC236}">
                <a16:creationId xmlns:a16="http://schemas.microsoft.com/office/drawing/2014/main" id="{9C1F08A1-6B73-4920-AD16-6D5C0173720C}"/>
              </a:ext>
            </a:extLst>
          </p:cNvPr>
          <p:cNvPicPr>
            <a:picLocks noChangeAspect="1"/>
          </p:cNvPicPr>
          <p:nvPr/>
        </p:nvPicPr>
        <p:blipFill>
          <a:blip r:embed="rId2">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72191" y="1"/>
            <a:ext cx="721339" cy="617838"/>
          </a:xfrm>
          <a:prstGeom prst="rect">
            <a:avLst/>
          </a:prstGeom>
        </p:spPr>
      </p:pic>
    </p:spTree>
    <p:extLst>
      <p:ext uri="{BB962C8B-B14F-4D97-AF65-F5344CB8AC3E}">
        <p14:creationId xmlns:p14="http://schemas.microsoft.com/office/powerpoint/2010/main" val="416670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7BCB-080F-4497-84F4-08F9BA27844B}"/>
              </a:ext>
            </a:extLst>
          </p:cNvPr>
          <p:cNvSpPr>
            <a:spLocks noGrp="1"/>
          </p:cNvSpPr>
          <p:nvPr>
            <p:ph type="title"/>
          </p:nvPr>
        </p:nvSpPr>
        <p:spPr/>
        <p:txBody>
          <a:bodyPr>
            <a:normAutofit fontScale="90000"/>
          </a:bodyPr>
          <a:lstStyle/>
          <a:p>
            <a:r>
              <a:rPr lang="en-US" dirty="0"/>
              <a:t>Sticky Note Ideas</a:t>
            </a:r>
          </a:p>
        </p:txBody>
      </p:sp>
      <p:sp>
        <p:nvSpPr>
          <p:cNvPr id="3" name="Content Placeholder 2">
            <a:extLst>
              <a:ext uri="{FF2B5EF4-FFF2-40B4-BE49-F238E27FC236}">
                <a16:creationId xmlns:a16="http://schemas.microsoft.com/office/drawing/2014/main" id="{B7678996-B920-4CC4-8D62-B04CB6BE43F3}"/>
              </a:ext>
            </a:extLst>
          </p:cNvPr>
          <p:cNvSpPr>
            <a:spLocks noGrp="1"/>
          </p:cNvSpPr>
          <p:nvPr>
            <p:ph idx="1"/>
          </p:nvPr>
        </p:nvSpPr>
        <p:spPr>
          <a:xfrm>
            <a:off x="628650" y="1566833"/>
            <a:ext cx="7886700" cy="4351338"/>
          </a:xfrm>
          <a:noFill/>
          <a:ln w="28575">
            <a:solidFill>
              <a:schemeClr val="accent4"/>
            </a:solidFill>
          </a:ln>
        </p:spPr>
        <p:style>
          <a:lnRef idx="2">
            <a:schemeClr val="accent6"/>
          </a:lnRef>
          <a:fillRef idx="1">
            <a:schemeClr val="lt1"/>
          </a:fillRef>
          <a:effectRef idx="0">
            <a:schemeClr val="accent6"/>
          </a:effectRef>
          <a:fontRef idx="minor">
            <a:schemeClr val="dk1"/>
          </a:fontRef>
        </p:style>
        <p:txBody>
          <a:bodyPr/>
          <a:lstStyle/>
          <a:p>
            <a:pPr marL="0" indent="0" algn="ctr">
              <a:buNone/>
            </a:pPr>
            <a:r>
              <a:rPr lang="en-US" b="1" dirty="0">
                <a:solidFill>
                  <a:schemeClr val="accent4"/>
                </a:solidFill>
              </a:rPr>
              <a:t>The order of amino acids in a protein determines </a:t>
            </a:r>
          </a:p>
          <a:p>
            <a:pPr marL="0" indent="0" algn="ctr">
              <a:buNone/>
            </a:pPr>
            <a:r>
              <a:rPr lang="en-US" b="1" dirty="0">
                <a:solidFill>
                  <a:schemeClr val="accent4"/>
                </a:solidFill>
              </a:rPr>
              <a:t>its shape and function.</a:t>
            </a:r>
          </a:p>
          <a:p>
            <a:endParaRPr lang="en-US" dirty="0"/>
          </a:p>
        </p:txBody>
      </p:sp>
      <p:sp>
        <p:nvSpPr>
          <p:cNvPr id="4" name="Rectangle 3">
            <a:extLst>
              <a:ext uri="{FF2B5EF4-FFF2-40B4-BE49-F238E27FC236}">
                <a16:creationId xmlns:a16="http://schemas.microsoft.com/office/drawing/2014/main" id="{7FD86B5F-71EE-4312-92C3-4D44E678BE52}"/>
              </a:ext>
            </a:extLst>
          </p:cNvPr>
          <p:cNvSpPr>
            <a:spLocks noChangeAspect="1"/>
          </p:cNvSpPr>
          <p:nvPr/>
        </p:nvSpPr>
        <p:spPr>
          <a:xfrm>
            <a:off x="2188699" y="2905428"/>
            <a:ext cx="2383301" cy="2085388"/>
          </a:xfrm>
          <a:prstGeom prst="rect">
            <a:avLst/>
          </a:prstGeom>
          <a:solidFill>
            <a:srgbClr val="FFFF99"/>
          </a:solidFill>
          <a:ln w="127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accent4"/>
                </a:solidFill>
              </a:rPr>
              <a:t>Amino acids can be put together in different orders, like the puzzle pieces. </a:t>
            </a:r>
          </a:p>
        </p:txBody>
      </p:sp>
      <p:sp>
        <p:nvSpPr>
          <p:cNvPr id="7" name="Rectangle 6">
            <a:extLst>
              <a:ext uri="{FF2B5EF4-FFF2-40B4-BE49-F238E27FC236}">
                <a16:creationId xmlns:a16="http://schemas.microsoft.com/office/drawing/2014/main" id="{581006A9-D869-47F4-B5BE-01397AFD8532}"/>
              </a:ext>
            </a:extLst>
          </p:cNvPr>
          <p:cNvSpPr>
            <a:spLocks noChangeAspect="1"/>
          </p:cNvSpPr>
          <p:nvPr/>
        </p:nvSpPr>
        <p:spPr>
          <a:xfrm>
            <a:off x="5473258" y="3517751"/>
            <a:ext cx="2383301" cy="2085388"/>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6200000" scaled="1"/>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accent4"/>
                </a:solidFill>
              </a:rPr>
              <a:t>Enzymes must have a certain shape in order to function.</a:t>
            </a:r>
          </a:p>
        </p:txBody>
      </p:sp>
      <p:pic>
        <p:nvPicPr>
          <p:cNvPr id="9" name="Picture 8">
            <a:extLst>
              <a:ext uri="{FF2B5EF4-FFF2-40B4-BE49-F238E27FC236}">
                <a16:creationId xmlns:a16="http://schemas.microsoft.com/office/drawing/2014/main" id="{3442B5D7-2208-49D7-ABAC-C58A537BE010}"/>
              </a:ext>
            </a:extLst>
          </p:cNvPr>
          <p:cNvPicPr>
            <a:picLocks noChangeAspect="1"/>
          </p:cNvPicPr>
          <p:nvPr/>
        </p:nvPicPr>
        <p:blipFill>
          <a:blip r:embed="rId2">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72191" y="1"/>
            <a:ext cx="721339" cy="617838"/>
          </a:xfrm>
          <a:prstGeom prst="rect">
            <a:avLst/>
          </a:prstGeom>
        </p:spPr>
      </p:pic>
    </p:spTree>
    <p:extLst>
      <p:ext uri="{BB962C8B-B14F-4D97-AF65-F5344CB8AC3E}">
        <p14:creationId xmlns:p14="http://schemas.microsoft.com/office/powerpoint/2010/main" val="46486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B5D0-00F1-4EE7-B5F6-7E6DDB0C5512}"/>
              </a:ext>
            </a:extLst>
          </p:cNvPr>
          <p:cNvSpPr>
            <a:spLocks noGrp="1"/>
          </p:cNvSpPr>
          <p:nvPr>
            <p:ph type="title"/>
          </p:nvPr>
        </p:nvSpPr>
        <p:spPr/>
        <p:txBody>
          <a:bodyPr>
            <a:normAutofit fontScale="90000"/>
          </a:bodyPr>
          <a:lstStyle/>
          <a:p>
            <a:r>
              <a:rPr lang="en-US" i="1" dirty="0"/>
              <a:t>Proteins Do the Work of the Body</a:t>
            </a:r>
            <a:endParaRPr lang="en-US" dirty="0"/>
          </a:p>
        </p:txBody>
      </p:sp>
      <p:pic>
        <p:nvPicPr>
          <p:cNvPr id="10" name="Picture 9" descr="A close up of a device&#10;&#10;Description automatically generated">
            <a:extLst>
              <a:ext uri="{FF2B5EF4-FFF2-40B4-BE49-F238E27FC236}">
                <a16:creationId xmlns:a16="http://schemas.microsoft.com/office/drawing/2014/main" id="{541AD9D7-2C46-4603-A773-C2BEE7C52783}"/>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68" t="9069" r="13385" b="10348"/>
          <a:stretch/>
        </p:blipFill>
        <p:spPr>
          <a:xfrm rot="16200000">
            <a:off x="8274075" y="305155"/>
            <a:ext cx="617837" cy="1122013"/>
          </a:xfrm>
          <a:prstGeom prst="rect">
            <a:avLst/>
          </a:prstGeom>
        </p:spPr>
      </p:pic>
      <p:sp>
        <p:nvSpPr>
          <p:cNvPr id="11" name="TextBox 10">
            <a:extLst>
              <a:ext uri="{FF2B5EF4-FFF2-40B4-BE49-F238E27FC236}">
                <a16:creationId xmlns:a16="http://schemas.microsoft.com/office/drawing/2014/main" id="{6C2575FB-4F59-46FB-8617-C1104CB88E8D}"/>
              </a:ext>
            </a:extLst>
          </p:cNvPr>
          <p:cNvSpPr txBox="1"/>
          <p:nvPr/>
        </p:nvSpPr>
        <p:spPr>
          <a:xfrm>
            <a:off x="8026262" y="617839"/>
            <a:ext cx="1321075" cy="461665"/>
          </a:xfrm>
          <a:prstGeom prst="rect">
            <a:avLst/>
          </a:prstGeom>
          <a:noFill/>
        </p:spPr>
        <p:txBody>
          <a:bodyPr wrap="square" rtlCol="0">
            <a:spAutoFit/>
          </a:bodyPr>
          <a:lstStyle/>
          <a:p>
            <a:r>
              <a:rPr lang="en-US" sz="2400" b="1" dirty="0"/>
              <a:t>SE L4-2</a:t>
            </a:r>
          </a:p>
        </p:txBody>
      </p:sp>
      <p:sp>
        <p:nvSpPr>
          <p:cNvPr id="5" name="Content Placeholder 4">
            <a:extLst>
              <a:ext uri="{FF2B5EF4-FFF2-40B4-BE49-F238E27FC236}">
                <a16:creationId xmlns:a16="http://schemas.microsoft.com/office/drawing/2014/main" id="{235DFA46-3D90-4246-9B2A-8976252ABDB4}"/>
              </a:ext>
            </a:extLst>
          </p:cNvPr>
          <p:cNvSpPr>
            <a:spLocks noGrp="1"/>
          </p:cNvSpPr>
          <p:nvPr>
            <p:ph idx="1"/>
          </p:nvPr>
        </p:nvSpPr>
        <p:spPr>
          <a:xfrm>
            <a:off x="696293" y="1286368"/>
            <a:ext cx="7886700" cy="5109375"/>
          </a:xfrm>
        </p:spPr>
        <p:txBody>
          <a:bodyPr/>
          <a:lstStyle/>
          <a:p>
            <a:pPr marL="0" indent="0">
              <a:lnSpc>
                <a:spcPct val="100000"/>
              </a:lnSpc>
              <a:spcBef>
                <a:spcPts val="600"/>
              </a:spcBef>
              <a:spcAft>
                <a:spcPts val="600"/>
              </a:spcAft>
              <a:buNone/>
            </a:pPr>
            <a:r>
              <a:rPr lang="en-US" dirty="0"/>
              <a:t>Read and annotate the text to show</a:t>
            </a:r>
          </a:p>
          <a:p>
            <a:pPr marL="914400" lvl="1" indent="-347663">
              <a:lnSpc>
                <a:spcPct val="100000"/>
              </a:lnSpc>
              <a:spcBef>
                <a:spcPts val="600"/>
              </a:spcBef>
              <a:spcAft>
                <a:spcPts val="600"/>
              </a:spcAft>
              <a:buNone/>
            </a:pPr>
            <a:r>
              <a:rPr lang="en-US" sz="2800" dirty="0"/>
              <a:t>	science ideas already on a sticky note</a:t>
            </a:r>
          </a:p>
          <a:p>
            <a:pPr marL="914400" lvl="1" indent="-347663">
              <a:lnSpc>
                <a:spcPct val="100000"/>
              </a:lnSpc>
              <a:spcBef>
                <a:spcPts val="600"/>
              </a:spcBef>
              <a:spcAft>
                <a:spcPts val="600"/>
              </a:spcAft>
              <a:buNone/>
            </a:pPr>
            <a:r>
              <a:rPr lang="en-US" sz="2800" dirty="0"/>
              <a:t>	science ideas that could be added to a chart</a:t>
            </a:r>
          </a:p>
          <a:p>
            <a:pPr marL="795338" lvl="1" indent="-338138">
              <a:lnSpc>
                <a:spcPct val="100000"/>
              </a:lnSpc>
              <a:spcBef>
                <a:spcPts val="600"/>
              </a:spcBef>
              <a:spcAft>
                <a:spcPts val="600"/>
              </a:spcAft>
              <a:buFont typeface="Wingdings" panose="05000000000000000000" pitchFamily="2" charset="2"/>
              <a:buChar char="Ø"/>
            </a:pPr>
            <a:endParaRPr lang="en-US" dirty="0"/>
          </a:p>
          <a:p>
            <a:pPr marL="795338" lvl="1" indent="-338138">
              <a:lnSpc>
                <a:spcPct val="100000"/>
              </a:lnSpc>
              <a:spcBef>
                <a:spcPts val="600"/>
              </a:spcBef>
              <a:spcAft>
                <a:spcPts val="600"/>
              </a:spcAft>
              <a:buFont typeface="Wingdings" panose="05000000000000000000" pitchFamily="2" charset="2"/>
              <a:buChar char="Ø"/>
            </a:pPr>
            <a:endParaRPr lang="en-US" dirty="0"/>
          </a:p>
          <a:p>
            <a:pPr>
              <a:lnSpc>
                <a:spcPct val="100000"/>
              </a:lnSpc>
              <a:spcBef>
                <a:spcPts val="600"/>
              </a:spcBef>
              <a:spcAft>
                <a:spcPts val="600"/>
              </a:spcAft>
            </a:pPr>
            <a:r>
              <a:rPr lang="en-US" dirty="0"/>
              <a:t>Share your annotations with your team</a:t>
            </a:r>
          </a:p>
          <a:p>
            <a:pPr>
              <a:lnSpc>
                <a:spcPct val="100000"/>
              </a:lnSpc>
              <a:spcBef>
                <a:spcPts val="600"/>
              </a:spcBef>
              <a:spcAft>
                <a:spcPts val="600"/>
              </a:spcAft>
            </a:pPr>
            <a:r>
              <a:rPr lang="en-US" dirty="0"/>
              <a:t>Add new sticky notes to the charts</a:t>
            </a:r>
          </a:p>
        </p:txBody>
      </p:sp>
      <p:pic>
        <p:nvPicPr>
          <p:cNvPr id="7" name="Picture 6">
            <a:extLst>
              <a:ext uri="{FF2B5EF4-FFF2-40B4-BE49-F238E27FC236}">
                <a16:creationId xmlns:a16="http://schemas.microsoft.com/office/drawing/2014/main" id="{239A2878-BB83-48F7-A33B-FF9C72192EA8}"/>
              </a:ext>
            </a:extLst>
          </p:cNvPr>
          <p:cNvPicPr>
            <a:picLocks noChangeAspect="1"/>
          </p:cNvPicPr>
          <p:nvPr/>
        </p:nvPicPr>
        <p:blipFill rotWithShape="1">
          <a:blip r:embed="rId4">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15469"/>
          <a:stretch/>
        </p:blipFill>
        <p:spPr>
          <a:xfrm>
            <a:off x="8472191" y="1"/>
            <a:ext cx="721339" cy="522262"/>
          </a:xfrm>
          <a:prstGeom prst="rect">
            <a:avLst/>
          </a:prstGeom>
        </p:spPr>
      </p:pic>
      <p:pic>
        <p:nvPicPr>
          <p:cNvPr id="4" name="Picture 3">
            <a:extLst>
              <a:ext uri="{FF2B5EF4-FFF2-40B4-BE49-F238E27FC236}">
                <a16:creationId xmlns:a16="http://schemas.microsoft.com/office/drawing/2014/main" id="{65A65664-7AFD-43B0-8C35-7DF36CB6F82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58720" y="1779908"/>
            <a:ext cx="541774" cy="532022"/>
          </a:xfrm>
          <a:prstGeom prst="rect">
            <a:avLst/>
          </a:prstGeom>
        </p:spPr>
      </p:pic>
      <p:pic>
        <p:nvPicPr>
          <p:cNvPr id="9" name="Picture 8" descr="A screen shot of a television&#10;&#10;Description automatically generated">
            <a:extLst>
              <a:ext uri="{FF2B5EF4-FFF2-40B4-BE49-F238E27FC236}">
                <a16:creationId xmlns:a16="http://schemas.microsoft.com/office/drawing/2014/main" id="{A659D44B-3393-48AA-8305-1FE99DCE957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flipH="1">
            <a:off x="1058718" y="2488061"/>
            <a:ext cx="485318" cy="485318"/>
          </a:xfrm>
          <a:prstGeom prst="rect">
            <a:avLst/>
          </a:prstGeom>
        </p:spPr>
      </p:pic>
    </p:spTree>
    <p:extLst>
      <p:ext uri="{BB962C8B-B14F-4D97-AF65-F5344CB8AC3E}">
        <p14:creationId xmlns:p14="http://schemas.microsoft.com/office/powerpoint/2010/main" val="245075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Modeling DNA</a:t>
            </a:r>
          </a:p>
        </p:txBody>
      </p:sp>
      <p:sp>
        <p:nvSpPr>
          <p:cNvPr id="3" name="Content Placeholder 2"/>
          <p:cNvSpPr>
            <a:spLocks noGrp="1"/>
          </p:cNvSpPr>
          <p:nvPr>
            <p:ph idx="1"/>
          </p:nvPr>
        </p:nvSpPr>
        <p:spPr>
          <a:xfrm>
            <a:off x="457200" y="1624641"/>
            <a:ext cx="8229600" cy="4525963"/>
          </a:xfrm>
        </p:spPr>
        <p:txBody>
          <a:bodyPr>
            <a:noAutofit/>
          </a:bodyPr>
          <a:lstStyle/>
          <a:p>
            <a:pPr marL="0" indent="0">
              <a:buNone/>
            </a:pPr>
            <a:r>
              <a:rPr lang="en-US" dirty="0"/>
              <a:t>Imagine that you are on a team of research scientists trying to describe the likely structure of the DNA molecule. You have decided to tackle the problem by constructing a physical model. </a:t>
            </a:r>
          </a:p>
          <a:p>
            <a:pPr marL="0" indent="0">
              <a:buNone/>
            </a:pPr>
            <a:endParaRPr lang="en-US" dirty="0"/>
          </a:p>
          <a:p>
            <a:pPr marL="0" indent="0">
              <a:buNone/>
            </a:pPr>
            <a:r>
              <a:rPr lang="en-US" dirty="0"/>
              <a:t>As new information becomes available, you will change your models to reflect the new information, much like Watson and Crick did. </a:t>
            </a:r>
          </a:p>
        </p:txBody>
      </p:sp>
      <p:pic>
        <p:nvPicPr>
          <p:cNvPr id="4" name="Picture 3" descr="A close up of a device&#10;&#10;Description automatically generated">
            <a:extLst>
              <a:ext uri="{FF2B5EF4-FFF2-40B4-BE49-F238E27FC236}">
                <a16:creationId xmlns:a16="http://schemas.microsoft.com/office/drawing/2014/main" id="{B30A1B91-1EF6-49A1-BEDF-85DCF80EDAF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68" t="9069" r="13385" b="10348"/>
          <a:stretch/>
        </p:blipFill>
        <p:spPr>
          <a:xfrm rot="16200000">
            <a:off x="8274075" y="305155"/>
            <a:ext cx="617837" cy="1122013"/>
          </a:xfrm>
          <a:prstGeom prst="rect">
            <a:avLst/>
          </a:prstGeom>
        </p:spPr>
      </p:pic>
      <p:sp>
        <p:nvSpPr>
          <p:cNvPr id="5" name="TextBox 4">
            <a:extLst>
              <a:ext uri="{FF2B5EF4-FFF2-40B4-BE49-F238E27FC236}">
                <a16:creationId xmlns:a16="http://schemas.microsoft.com/office/drawing/2014/main" id="{C68366FE-2293-4412-8D53-06E6BEE6A143}"/>
              </a:ext>
            </a:extLst>
          </p:cNvPr>
          <p:cNvSpPr txBox="1"/>
          <p:nvPr/>
        </p:nvSpPr>
        <p:spPr>
          <a:xfrm>
            <a:off x="8026262" y="617839"/>
            <a:ext cx="1321075" cy="461665"/>
          </a:xfrm>
          <a:prstGeom prst="rect">
            <a:avLst/>
          </a:prstGeom>
          <a:noFill/>
        </p:spPr>
        <p:txBody>
          <a:bodyPr wrap="square" rtlCol="0">
            <a:spAutoFit/>
          </a:bodyPr>
          <a:lstStyle/>
          <a:p>
            <a:r>
              <a:rPr lang="en-US" sz="2400" b="1" dirty="0"/>
              <a:t>SE L4-3</a:t>
            </a:r>
          </a:p>
        </p:txBody>
      </p:sp>
      <p:pic>
        <p:nvPicPr>
          <p:cNvPr id="7" name="Picture 6">
            <a:extLst>
              <a:ext uri="{FF2B5EF4-FFF2-40B4-BE49-F238E27FC236}">
                <a16:creationId xmlns:a16="http://schemas.microsoft.com/office/drawing/2014/main" id="{671ACA4E-2FD1-4A55-B347-1AE46EA854A4}"/>
              </a:ext>
            </a:extLst>
          </p:cNvPr>
          <p:cNvPicPr>
            <a:picLocks noChangeAspect="1"/>
          </p:cNvPicPr>
          <p:nvPr/>
        </p:nvPicPr>
        <p:blipFill rotWithShape="1">
          <a:blip r:embed="rId5">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890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DNA Model 1</a:t>
            </a:r>
          </a:p>
        </p:txBody>
      </p:sp>
      <p:sp>
        <p:nvSpPr>
          <p:cNvPr id="4" name="Content Placeholder 3"/>
          <p:cNvSpPr>
            <a:spLocks noGrp="1"/>
          </p:cNvSpPr>
          <p:nvPr>
            <p:ph sz="half" idx="1"/>
          </p:nvPr>
        </p:nvSpPr>
        <p:spPr>
          <a:xfrm>
            <a:off x="628650" y="1262272"/>
            <a:ext cx="8052770" cy="4711491"/>
          </a:xfrm>
        </p:spPr>
        <p:txBody>
          <a:bodyPr>
            <a:noAutofit/>
          </a:bodyPr>
          <a:lstStyle/>
          <a:p>
            <a:r>
              <a:rPr lang="en-US" dirty="0"/>
              <a:t>Like proteins, DNA is a polymer. A polymer is a long, chainlike molecule composed of smaller parts or subunit molecules. Subunit molecules are like the links in a chain. They are attached to each other by chemical bonds.</a:t>
            </a:r>
          </a:p>
          <a:p>
            <a:r>
              <a:rPr lang="en-US" dirty="0"/>
              <a:t>There are four different types of DNA subunit molecules.</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78" t="29619" r="20699" b="24858"/>
          <a:stretch/>
        </p:blipFill>
        <p:spPr bwMode="auto">
          <a:xfrm>
            <a:off x="2900175" y="4095933"/>
            <a:ext cx="3343650" cy="20205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device&#10;&#10;Description automatically generated">
            <a:extLst>
              <a:ext uri="{FF2B5EF4-FFF2-40B4-BE49-F238E27FC236}">
                <a16:creationId xmlns:a16="http://schemas.microsoft.com/office/drawing/2014/main" id="{A56A796C-9950-46B0-9891-50D146C94321}"/>
              </a:ext>
            </a:extLst>
          </p:cNvPr>
          <p:cNvPicPr>
            <a:picLocks noChangeAspect="1"/>
          </p:cNvPicPr>
          <p:nvPr/>
        </p:nvPicPr>
        <p:blipFill rotWithShape="1">
          <a:blip r:embed="rId4">
            <a:alphaModFix amt="35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7568" t="9069" r="13385" b="10348"/>
          <a:stretch/>
        </p:blipFill>
        <p:spPr>
          <a:xfrm rot="16200000">
            <a:off x="8274075" y="305155"/>
            <a:ext cx="617837" cy="1122013"/>
          </a:xfrm>
          <a:prstGeom prst="rect">
            <a:avLst/>
          </a:prstGeom>
        </p:spPr>
      </p:pic>
      <p:sp>
        <p:nvSpPr>
          <p:cNvPr id="6" name="TextBox 5">
            <a:extLst>
              <a:ext uri="{FF2B5EF4-FFF2-40B4-BE49-F238E27FC236}">
                <a16:creationId xmlns:a16="http://schemas.microsoft.com/office/drawing/2014/main" id="{A279497B-5DA4-40CA-8607-06F69190652C}"/>
              </a:ext>
            </a:extLst>
          </p:cNvPr>
          <p:cNvSpPr txBox="1"/>
          <p:nvPr/>
        </p:nvSpPr>
        <p:spPr>
          <a:xfrm>
            <a:off x="8026262" y="617839"/>
            <a:ext cx="1321075" cy="461665"/>
          </a:xfrm>
          <a:prstGeom prst="rect">
            <a:avLst/>
          </a:prstGeom>
          <a:noFill/>
        </p:spPr>
        <p:txBody>
          <a:bodyPr wrap="square" rtlCol="0">
            <a:spAutoFit/>
          </a:bodyPr>
          <a:lstStyle/>
          <a:p>
            <a:r>
              <a:rPr lang="en-US" sz="2400" b="1" dirty="0"/>
              <a:t>SE L4-3</a:t>
            </a:r>
          </a:p>
        </p:txBody>
      </p:sp>
      <p:pic>
        <p:nvPicPr>
          <p:cNvPr id="8" name="Picture 7">
            <a:extLst>
              <a:ext uri="{FF2B5EF4-FFF2-40B4-BE49-F238E27FC236}">
                <a16:creationId xmlns:a16="http://schemas.microsoft.com/office/drawing/2014/main" id="{94E9D453-DD2A-4A77-97F8-C602DA87AA7D}"/>
              </a:ext>
            </a:extLst>
          </p:cNvPr>
          <p:cNvPicPr>
            <a:picLocks noChangeAspect="1"/>
          </p:cNvPicPr>
          <p:nvPr/>
        </p:nvPicPr>
        <p:blipFill rotWithShape="1">
          <a:blip r:embed="rId6">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314026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DNA Model 2</a:t>
            </a:r>
          </a:p>
        </p:txBody>
      </p:sp>
      <p:sp>
        <p:nvSpPr>
          <p:cNvPr id="6" name="Content Placeholder 5"/>
          <p:cNvSpPr>
            <a:spLocks noGrp="1"/>
          </p:cNvSpPr>
          <p:nvPr>
            <p:ph idx="1"/>
          </p:nvPr>
        </p:nvSpPr>
        <p:spPr>
          <a:xfrm>
            <a:off x="457200" y="1235676"/>
            <a:ext cx="8229600" cy="5059362"/>
          </a:xfrm>
        </p:spPr>
        <p:txBody>
          <a:bodyPr>
            <a:noAutofit/>
          </a:bodyPr>
          <a:lstStyle/>
          <a:p>
            <a:r>
              <a:rPr lang="en-US" sz="2800" dirty="0"/>
              <a:t>DNA consists of two long chains of subunits twisted around each other to form a double helix.</a:t>
            </a:r>
          </a:p>
          <a:p>
            <a:pPr lvl="1"/>
            <a:r>
              <a:rPr lang="en-US" sz="2400" dirty="0"/>
              <a:t>A helix is a spiral. Think of the shape of a pipe cleaner wrapped around a pencil.</a:t>
            </a:r>
          </a:p>
          <a:p>
            <a:endParaRPr lang="en-US" sz="2800" dirty="0"/>
          </a:p>
          <a:p>
            <a:endParaRPr lang="en-US" sz="2800" dirty="0"/>
          </a:p>
          <a:p>
            <a:r>
              <a:rPr lang="en-US" sz="2800" dirty="0"/>
              <a:t>The two helical chains are weakly bonded together. Subunits on one chain or strand bond to subunits on the other strand.</a:t>
            </a:r>
          </a:p>
          <a:p>
            <a:r>
              <a:rPr lang="en-US" sz="2800" dirty="0"/>
              <a:t>The diameter of the DNA molecule is the same along its length. It does not get wider or thinner from one end of the molecule to the other</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365" t="28220" r="25397" b="63734"/>
          <a:stretch/>
        </p:blipFill>
        <p:spPr bwMode="auto">
          <a:xfrm>
            <a:off x="1564277" y="2856472"/>
            <a:ext cx="6015446"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device&#10;&#10;Description automatically generated">
            <a:extLst>
              <a:ext uri="{FF2B5EF4-FFF2-40B4-BE49-F238E27FC236}">
                <a16:creationId xmlns:a16="http://schemas.microsoft.com/office/drawing/2014/main" id="{B4BEB1DC-E68D-4E48-B075-2B293102F5D5}"/>
              </a:ext>
            </a:extLst>
          </p:cNvPr>
          <p:cNvPicPr>
            <a:picLocks noChangeAspect="1"/>
          </p:cNvPicPr>
          <p:nvPr/>
        </p:nvPicPr>
        <p:blipFill rotWithShape="1">
          <a:blip r:embed="rId4">
            <a:alphaModFix amt="35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7568" t="9069" r="13385" b="10348"/>
          <a:stretch/>
        </p:blipFill>
        <p:spPr>
          <a:xfrm rot="16200000">
            <a:off x="8274075" y="305155"/>
            <a:ext cx="617837" cy="1122013"/>
          </a:xfrm>
          <a:prstGeom prst="rect">
            <a:avLst/>
          </a:prstGeom>
        </p:spPr>
      </p:pic>
      <p:sp>
        <p:nvSpPr>
          <p:cNvPr id="7" name="TextBox 6">
            <a:extLst>
              <a:ext uri="{FF2B5EF4-FFF2-40B4-BE49-F238E27FC236}">
                <a16:creationId xmlns:a16="http://schemas.microsoft.com/office/drawing/2014/main" id="{D5E04A1E-1DD6-4A64-AC62-07241FE13855}"/>
              </a:ext>
            </a:extLst>
          </p:cNvPr>
          <p:cNvSpPr txBox="1"/>
          <p:nvPr/>
        </p:nvSpPr>
        <p:spPr>
          <a:xfrm>
            <a:off x="8026262" y="617839"/>
            <a:ext cx="1321075" cy="461665"/>
          </a:xfrm>
          <a:prstGeom prst="rect">
            <a:avLst/>
          </a:prstGeom>
          <a:noFill/>
        </p:spPr>
        <p:txBody>
          <a:bodyPr wrap="square" rtlCol="0">
            <a:spAutoFit/>
          </a:bodyPr>
          <a:lstStyle/>
          <a:p>
            <a:r>
              <a:rPr lang="en-US" sz="2400" b="1" dirty="0"/>
              <a:t>SE L4-3</a:t>
            </a:r>
          </a:p>
        </p:txBody>
      </p:sp>
      <p:pic>
        <p:nvPicPr>
          <p:cNvPr id="9" name="Picture 8">
            <a:extLst>
              <a:ext uri="{FF2B5EF4-FFF2-40B4-BE49-F238E27FC236}">
                <a16:creationId xmlns:a16="http://schemas.microsoft.com/office/drawing/2014/main" id="{5E06752A-C95D-4DFE-80AA-A0EE0B23814F}"/>
              </a:ext>
            </a:extLst>
          </p:cNvPr>
          <p:cNvPicPr>
            <a:picLocks noChangeAspect="1"/>
          </p:cNvPicPr>
          <p:nvPr/>
        </p:nvPicPr>
        <p:blipFill rotWithShape="1">
          <a:blip r:embed="rId6">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292221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1C80-06C7-4981-9A71-08795CF9CC8D}"/>
              </a:ext>
            </a:extLst>
          </p:cNvPr>
          <p:cNvSpPr>
            <a:spLocks noGrp="1"/>
          </p:cNvSpPr>
          <p:nvPr>
            <p:ph type="title"/>
          </p:nvPr>
        </p:nvSpPr>
        <p:spPr/>
        <p:txBody>
          <a:bodyPr>
            <a:normAutofit fontScale="90000"/>
          </a:bodyPr>
          <a:lstStyle/>
          <a:p>
            <a:r>
              <a:rPr lang="en-US" dirty="0"/>
              <a:t>DNA Model 3</a:t>
            </a:r>
          </a:p>
        </p:txBody>
      </p:sp>
      <p:sp>
        <p:nvSpPr>
          <p:cNvPr id="3" name="Content Placeholder 2">
            <a:extLst>
              <a:ext uri="{FF2B5EF4-FFF2-40B4-BE49-F238E27FC236}">
                <a16:creationId xmlns:a16="http://schemas.microsoft.com/office/drawing/2014/main" id="{43343AED-1BA6-4052-9BEB-26F9E6AAF22E}"/>
              </a:ext>
            </a:extLst>
          </p:cNvPr>
          <p:cNvSpPr>
            <a:spLocks noGrp="1"/>
          </p:cNvSpPr>
          <p:nvPr>
            <p:ph idx="1"/>
          </p:nvPr>
        </p:nvSpPr>
        <p:spPr>
          <a:xfrm>
            <a:off x="628650" y="1454389"/>
            <a:ext cx="7886700" cy="4722574"/>
          </a:xfrm>
        </p:spPr>
        <p:txBody>
          <a:bodyPr>
            <a:normAutofit/>
          </a:bodyPr>
          <a:lstStyle/>
          <a:p>
            <a:r>
              <a:rPr lang="en-US" dirty="0"/>
              <a:t>The order of subunits in one strand of DNA determines the order of subunits on the other strand.</a:t>
            </a:r>
          </a:p>
          <a:p>
            <a:endParaRPr lang="en-US" dirty="0"/>
          </a:p>
          <a:p>
            <a:r>
              <a:rPr lang="en-US" dirty="0"/>
              <a:t>Subunits are not paired with those of the same type on the other strand. </a:t>
            </a:r>
          </a:p>
          <a:p>
            <a:pPr lvl="1"/>
            <a:r>
              <a:rPr lang="en-US" dirty="0"/>
              <a:t>For example, a red pop bead on one strand would not be paired with a red pop bead on the other strand. </a:t>
            </a:r>
          </a:p>
        </p:txBody>
      </p:sp>
      <p:pic>
        <p:nvPicPr>
          <p:cNvPr id="4" name="Picture 3" descr="A close up of a device&#10;&#10;Description automatically generated">
            <a:extLst>
              <a:ext uri="{FF2B5EF4-FFF2-40B4-BE49-F238E27FC236}">
                <a16:creationId xmlns:a16="http://schemas.microsoft.com/office/drawing/2014/main" id="{B022D83E-BDE0-4D96-A3F9-3440C6A4D406}"/>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68" t="9069" r="13385" b="10348"/>
          <a:stretch/>
        </p:blipFill>
        <p:spPr>
          <a:xfrm rot="16200000">
            <a:off x="8274075" y="305155"/>
            <a:ext cx="617837" cy="1122013"/>
          </a:xfrm>
          <a:prstGeom prst="rect">
            <a:avLst/>
          </a:prstGeom>
        </p:spPr>
      </p:pic>
      <p:sp>
        <p:nvSpPr>
          <p:cNvPr id="5" name="TextBox 4">
            <a:extLst>
              <a:ext uri="{FF2B5EF4-FFF2-40B4-BE49-F238E27FC236}">
                <a16:creationId xmlns:a16="http://schemas.microsoft.com/office/drawing/2014/main" id="{EAE3BEFC-C202-4438-9BE1-07460DFFEA2B}"/>
              </a:ext>
            </a:extLst>
          </p:cNvPr>
          <p:cNvSpPr txBox="1"/>
          <p:nvPr/>
        </p:nvSpPr>
        <p:spPr>
          <a:xfrm>
            <a:off x="8026262" y="617839"/>
            <a:ext cx="1321075" cy="461665"/>
          </a:xfrm>
          <a:prstGeom prst="rect">
            <a:avLst/>
          </a:prstGeom>
          <a:noFill/>
        </p:spPr>
        <p:txBody>
          <a:bodyPr wrap="square" rtlCol="0">
            <a:spAutoFit/>
          </a:bodyPr>
          <a:lstStyle/>
          <a:p>
            <a:r>
              <a:rPr lang="en-US" sz="2400" b="1" dirty="0"/>
              <a:t>SE L4-3</a:t>
            </a:r>
          </a:p>
        </p:txBody>
      </p:sp>
      <p:pic>
        <p:nvPicPr>
          <p:cNvPr id="7" name="Picture 6">
            <a:extLst>
              <a:ext uri="{FF2B5EF4-FFF2-40B4-BE49-F238E27FC236}">
                <a16:creationId xmlns:a16="http://schemas.microsoft.com/office/drawing/2014/main" id="{AC3BD691-DC5B-490B-AE49-BD68952C201A}"/>
              </a:ext>
            </a:extLst>
          </p:cNvPr>
          <p:cNvPicPr>
            <a:picLocks noChangeAspect="1"/>
          </p:cNvPicPr>
          <p:nvPr/>
        </p:nvPicPr>
        <p:blipFill rotWithShape="1">
          <a:blip r:embed="rId4">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1674523782"/>
      </p:ext>
    </p:extLst>
  </p:cSld>
  <p:clrMapOvr>
    <a:masterClrMapping/>
  </p:clrMapOvr>
</p:sld>
</file>

<file path=ppt/theme/theme1.xml><?xml version="1.0" encoding="utf-8"?>
<a:theme xmlns:a="http://schemas.openxmlformats.org/drawingml/2006/main" name="BSCS 2018">
  <a:themeElements>
    <a:clrScheme name="Custom 3">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 2018" id="{B8412775-BB76-4DEC-ADB8-91CE22358286}" vid="{F1864217-6F41-474D-A0AB-1D00C0A39EA3}"/>
    </a:ext>
  </a:extLst>
</a:theme>
</file>

<file path=ppt/theme/theme2.xml><?xml version="1.0" encoding="utf-8"?>
<a:theme xmlns:a="http://schemas.openxmlformats.org/drawingml/2006/main"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BSCS fon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8.potx" id="{837AFC7D-AB61-40A6-8634-44A0A11B86E0}" vid="{38216DC9-F758-4EEC-8B99-49EF559350DA}"/>
    </a:ext>
  </a:extLst>
</a:theme>
</file>

<file path=ppt/theme/theme3.xml><?xml version="1.0" encoding="utf-8"?>
<a:theme xmlns:a="http://schemas.openxmlformats.org/drawingml/2006/main" name="BSCS 2 Panel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8.potx" id="{837AFC7D-AB61-40A6-8634-44A0A11B86E0}" vid="{0B944E66-54BF-4284-8DAD-670FA43C4022}"/>
    </a:ext>
  </a:extLst>
</a:theme>
</file>

<file path=ppt/theme/theme4.xml><?xml version="1.0" encoding="utf-8"?>
<a:theme xmlns:a="http://schemas.openxmlformats.org/drawingml/2006/main" name="BSCS Contact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8.potx" id="{837AFC7D-AB61-40A6-8634-44A0A11B86E0}" vid="{A777832C-555C-4398-A28C-34774782FEB0}"/>
    </a:ext>
  </a:extLst>
</a:theme>
</file>

<file path=ppt/theme/theme5.xml><?xml version="1.0" encoding="utf-8"?>
<a:theme xmlns:a="http://schemas.openxmlformats.org/drawingml/2006/main" name="bscs title">
  <a:themeElements>
    <a:clrScheme name="Custom 3">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8.potx" id="{837AFC7D-AB61-40A6-8634-44A0A11B86E0}" vid="{9B860514-4B17-456A-B950-EE3F7FC79B55}"/>
    </a:ext>
  </a:extLst>
</a:theme>
</file>

<file path=ppt/theme/theme6.xml><?xml version="1.0" encoding="utf-8"?>
<a:theme xmlns:a="http://schemas.openxmlformats.org/drawingml/2006/main" name="Office Theme">
  <a:themeElements>
    <a:clrScheme name="BSCS colors">
      <a:dk1>
        <a:srgbClr val="273676"/>
      </a:dk1>
      <a:lt1>
        <a:srgbClr val="DFE5ED"/>
      </a:lt1>
      <a:dk2>
        <a:srgbClr val="3184B1"/>
      </a:dk2>
      <a:lt2>
        <a:srgbClr val="FDF3E7"/>
      </a:lt2>
      <a:accent1>
        <a:srgbClr val="5E3C7C"/>
      </a:accent1>
      <a:accent2>
        <a:srgbClr val="119762"/>
      </a:accent2>
      <a:accent3>
        <a:srgbClr val="AE2526"/>
      </a:accent3>
      <a:accent4>
        <a:srgbClr val="000000"/>
      </a:accent4>
      <a:accent5>
        <a:srgbClr val="FFFFFF"/>
      </a:accent5>
      <a:accent6>
        <a:srgbClr val="FFFFFF"/>
      </a:accent6>
      <a:hlink>
        <a:srgbClr val="3184B1"/>
      </a:hlink>
      <a:folHlink>
        <a:srgbClr val="FAAD6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BSCS 2018</Template>
  <TotalTime>1046</TotalTime>
  <Words>1025</Words>
  <Application>Microsoft Office PowerPoint</Application>
  <PresentationFormat>On-screen Show (4:3)</PresentationFormat>
  <Paragraphs>99</Paragraphs>
  <Slides>12</Slides>
  <Notes>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12</vt:i4>
      </vt:variant>
    </vt:vector>
  </HeadingPairs>
  <TitlesOfParts>
    <vt:vector size="22" baseType="lpstr">
      <vt:lpstr>Arial</vt:lpstr>
      <vt:lpstr>Calibri</vt:lpstr>
      <vt:lpstr>Myriad Pro</vt:lpstr>
      <vt:lpstr>Wingdings</vt:lpstr>
      <vt:lpstr>BSCS 2018</vt:lpstr>
      <vt:lpstr>BSCS Body</vt:lpstr>
      <vt:lpstr>BSCS 2 Panel Body</vt:lpstr>
      <vt:lpstr>BSCS Contact Page</vt:lpstr>
      <vt:lpstr>bscs title</vt:lpstr>
      <vt:lpstr>Office Theme</vt:lpstr>
      <vt:lpstr>A Study of Traits</vt:lpstr>
      <vt:lpstr>Focus Question #4</vt:lpstr>
      <vt:lpstr>Sticky Note Ideas</vt:lpstr>
      <vt:lpstr>Sticky Note Ideas</vt:lpstr>
      <vt:lpstr>Proteins Do the Work of the Body</vt:lpstr>
      <vt:lpstr>Modeling DNA</vt:lpstr>
      <vt:lpstr>DNA Model 1</vt:lpstr>
      <vt:lpstr>DNA Model 2</vt:lpstr>
      <vt:lpstr>DNA Model 3</vt:lpstr>
      <vt:lpstr>DNA Structure suggests it is a Code</vt:lpstr>
      <vt:lpstr>Analogy Map</vt:lpstr>
      <vt:lpstr>Focus Question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Connections</dc:title>
  <dc:creator>Cindy Gay</dc:creator>
  <cp:lastModifiedBy>Jody Bintz</cp:lastModifiedBy>
  <cp:revision>14</cp:revision>
  <dcterms:created xsi:type="dcterms:W3CDTF">2019-07-17T00:01:57Z</dcterms:created>
  <dcterms:modified xsi:type="dcterms:W3CDTF">2020-02-07T23:19:08Z</dcterms:modified>
</cp:coreProperties>
</file>