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3" r:id="rId2"/>
    <p:sldMasterId id="2147483695" r:id="rId3"/>
  </p:sldMasterIdLst>
  <p:notesMasterIdLst>
    <p:notesMasterId r:id="rId13"/>
  </p:notesMasterIdLst>
  <p:sldIdLst>
    <p:sldId id="342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38" y="2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B8CBE5-CC48-4960-8E77-E880090F4064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E5254-5ADD-49D7-9664-7300A1C1F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283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12467-8523-4228-8E6E-E379319368F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915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12467-8523-4228-8E6E-E379319368F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86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b="1" dirty="0"/>
              <a:t>Introduce Central Question: Why do individuals of the same species all look different? What causes the variations we see in individuals?</a:t>
            </a:r>
            <a:endParaRPr lang="en-US" b="1" dirty="0">
              <a:effectLst/>
            </a:endParaRPr>
          </a:p>
          <a:p>
            <a:pPr rtl="0" fontAlgn="base"/>
            <a:endParaRPr lang="en-US" dirty="0"/>
          </a:p>
          <a:p>
            <a:pPr rtl="0" fontAlgn="base"/>
            <a:r>
              <a:rPr lang="en-US" dirty="0"/>
              <a:t>Introduce the central question for the unit and ask participants to respond to the question in their workbooks, leaving space so that they can modify their response as needed.</a:t>
            </a:r>
          </a:p>
          <a:p>
            <a:pPr rtl="0" fontAlgn="base"/>
            <a:endParaRPr lang="en-US" dirty="0"/>
          </a:p>
          <a:p>
            <a:pPr rtl="0"/>
            <a:r>
              <a:rPr lang="en-US" dirty="0"/>
              <a:t>Ask participants to share their ideas with the entire group. Use </a:t>
            </a:r>
            <a:r>
              <a:rPr lang="en-US" dirty="0" err="1"/>
              <a:t>STeLLA</a:t>
            </a:r>
            <a:r>
              <a:rPr lang="en-US" dirty="0"/>
              <a:t> Strategy 1: Ask questions to elicit student ideas and predictions to get a variety of ideas out. Probe ideas when needed.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12467-8523-4228-8E6E-E379319368F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883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D58B-9BA7-4977-ABCD-C69BDB5B8D11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3670-91CB-4325-8070-1E97CCD3E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30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D58B-9BA7-4977-ABCD-C69BDB5B8D11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3670-91CB-4325-8070-1E97CCD3E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155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D58B-9BA7-4977-ABCD-C69BDB5B8D11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3670-91CB-4325-8070-1E97CCD3E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672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SCS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36DFE0E-D9C5-4490-85AB-C9D702D49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7938" y="2415098"/>
            <a:ext cx="7770263" cy="441693"/>
          </a:xfrm>
          <a:prstGeom prst="rect">
            <a:avLst/>
          </a:prstGeom>
        </p:spPr>
        <p:txBody>
          <a:bodyPr anchor="b"/>
          <a:lstStyle>
            <a:lvl1pPr algn="l">
              <a:defRPr sz="4000" b="1"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Main titles</a:t>
            </a:r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id="{16379FD0-ECF3-402F-BEF1-90A2CDD9FD6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87938" y="3359595"/>
            <a:ext cx="7757445" cy="20669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600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pPr lvl="0"/>
            <a:r>
              <a:rPr lang="en-US" dirty="0"/>
              <a:t>Day, Month &amp; Date, Year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0BA57B95-60DA-4645-843B-6D892950C8F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7938" y="2928966"/>
            <a:ext cx="7770263" cy="2586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tabLst>
                <a:tab pos="803275" algn="l"/>
              </a:tabLst>
              <a:defRPr sz="3200">
                <a:solidFill>
                  <a:schemeClr val="tx1"/>
                </a:solidFill>
                <a:latin typeface="Myriad Pro" panose="020B0503030403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sub-title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7F644EFF-A89B-4515-901A-8B9522A934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7937" y="3672500"/>
            <a:ext cx="3884063" cy="210445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400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pPr lvl="0"/>
            <a:r>
              <a:rPr lang="en-US" dirty="0"/>
              <a:t>Presenter Names &amp; Affiliations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8AA137D8-CF95-49A1-B940-75382B926FD2}"/>
              </a:ext>
            </a:extLst>
          </p:cNvPr>
          <p:cNvSpPr txBox="1">
            <a:spLocks/>
          </p:cNvSpPr>
          <p:nvPr userDrawn="1"/>
        </p:nvSpPr>
        <p:spPr>
          <a:xfrm>
            <a:off x="0" y="1097308"/>
            <a:ext cx="9144000" cy="540247"/>
          </a:xfrm>
          <a:prstGeom prst="rect">
            <a:avLst/>
          </a:prstGeom>
        </p:spPr>
        <p:txBody>
          <a:bodyPr anchor="t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kern="1200">
                <a:solidFill>
                  <a:schemeClr val="bg1"/>
                </a:solidFill>
                <a:latin typeface="Myriad Pro Light" panose="020B0403030403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3184B1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Transforming Science Education Through Research-Driven Innovation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90A2DAF-CC93-4062-B023-F9F12D3CD9DF}"/>
              </a:ext>
            </a:extLst>
          </p:cNvPr>
          <p:cNvCxnSpPr/>
          <p:nvPr userDrawn="1"/>
        </p:nvCxnSpPr>
        <p:spPr>
          <a:xfrm>
            <a:off x="685800" y="1110950"/>
            <a:ext cx="7772401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C012A57F-8065-4B67-B6E9-DA90F8D4F9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244" y="540249"/>
            <a:ext cx="1643511" cy="453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9978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32">
          <p15:clr>
            <a:srgbClr val="FBAE40"/>
          </p15:clr>
        </p15:guide>
        <p15:guide id="3" pos="5328">
          <p15:clr>
            <a:srgbClr val="FBAE40"/>
          </p15:clr>
        </p15:guide>
        <p15:guide id="4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hyperlink" Target="file:///C:\Program%20Files%20(x86)\Karen's%20Time%20Cop\PTTimeCop.exe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theme" Target="../theme/theme2.xml"/><Relationship Id="rId9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1196601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737BB782-0A45-489A-8D1C-5804B459066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31"/>
            <a:ext cx="9185564" cy="689003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B1103F9-31B4-4CCF-8384-1E68C9E2335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700" y="6185910"/>
            <a:ext cx="1308588" cy="36106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218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52528"/>
            <a:ext cx="7886700" cy="4824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FD58B-9BA7-4977-ABCD-C69BDB5B8D11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63670-91CB-4325-8070-1E97CCD3EA5E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D658179-48DE-4CD4-988F-D43F62671CC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5505" y="17281"/>
            <a:ext cx="176035" cy="278605"/>
            <a:chOff x="0" y="0"/>
            <a:chExt cx="1527048" cy="2416035"/>
          </a:xfrm>
        </p:grpSpPr>
        <p:pic>
          <p:nvPicPr>
            <p:cNvPr id="12" name="Picture 11">
              <a:hlinkClick r:id="rId7" action="ppaction://program"/>
              <a:extLst>
                <a:ext uri="{FF2B5EF4-FFF2-40B4-BE49-F238E27FC236}">
                  <a16:creationId xmlns:a16="http://schemas.microsoft.com/office/drawing/2014/main" id="{30813584-5998-4F11-850E-0CDBBFE26A38}"/>
                </a:ext>
              </a:extLst>
            </p:cNvPr>
            <p:cNvPicPr preferRelativeResize="0"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988" t="8583" r="26485" b="22380"/>
            <a:stretch/>
          </p:blipFill>
          <p:spPr bwMode="auto">
            <a:xfrm>
              <a:off x="0" y="0"/>
              <a:ext cx="1527048" cy="2315959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63438299-385E-45A0-B24E-1C096C03AD1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38" t="86078" r="49586" b="5780"/>
            <a:stretch/>
          </p:blipFill>
          <p:spPr bwMode="auto">
            <a:xfrm>
              <a:off x="162838" y="2204580"/>
              <a:ext cx="1151890" cy="21145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10878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4" r:id="rId2"/>
    <p:sldLayoutId id="214748369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5284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72387&amp;picture=baseball-hat-clipart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publicdomainpictures.net/view-image.php?image=72387&amp;picture=baseball-hat-clipart" TargetMode="External"/><Relationship Id="rId5" Type="http://schemas.openxmlformats.org/officeDocument/2006/relationships/image" Target="../media/image6.jpg"/><Relationship Id="rId4" Type="http://schemas.openxmlformats.org/officeDocument/2006/relationships/hyperlink" Target="http://freefoodphotos.com/imagelibrary/cooking/slides/electric_ring_off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freefoodphotos.com/imagelibrary/cooking/slides/electric_ring_off.html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publicdomainpictures.net/view-image.php?image=72387&amp;picture=baseball-hat-clipart" TargetMode="Externa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freefoodphotos.com/imagelibrary/cooking/slides/electric_ring_off.html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publicdomainpictures.net/view-image.php?image=72387&amp;picture=baseball-hat-clipart" TargetMode="External"/><Relationship Id="rId5" Type="http://schemas.openxmlformats.org/officeDocument/2006/relationships/image" Target="../media/image6.jp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72387&amp;picture=baseball-hat-clipart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freefoodphotos.com/imagelibrary/cooking/slides/electric_ring_off.html" TargetMode="Externa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72387&amp;picture=baseball-hat-clipart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freefoodphotos.com/imagelibrary/cooking/slides/electric_ring_off.html" TargetMode="External"/><Relationship Id="rId5" Type="http://schemas.openxmlformats.org/officeDocument/2006/relationships/image" Target="../media/image7.jpg"/><Relationship Id="rId4" Type="http://schemas.openxmlformats.org/officeDocument/2006/relationships/hyperlink" Target="http://www.publicdomainpictures.net/view-image.php?image=72387&amp;picture=baseball-hat-clipart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publicdomainpictures.net/view-image.php?image=72387&amp;picture=baseball-hat-clipart" TargetMode="External"/><Relationship Id="rId5" Type="http://schemas.openxmlformats.org/officeDocument/2006/relationships/image" Target="../media/image6.jpg"/><Relationship Id="rId4" Type="http://schemas.openxmlformats.org/officeDocument/2006/relationships/hyperlink" Target="http://freefoodphotos.com/imagelibrary/cooking/slides/electric_ring_off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653F9-2E8B-430A-A8B0-1A14A71F3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 Study of Traits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B8E714-9F76-4A86-9D88-D160E91D2C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Lesson 7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57133F-6B05-4991-94E4-D914AF4CCCC9}"/>
              </a:ext>
            </a:extLst>
          </p:cNvPr>
          <p:cNvCxnSpPr/>
          <p:nvPr/>
        </p:nvCxnSpPr>
        <p:spPr>
          <a:xfrm>
            <a:off x="685800" y="1110950"/>
            <a:ext cx="7772401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1AA5178F-95B7-45C8-934B-7D1F7F5C3B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244" y="540249"/>
            <a:ext cx="1643511" cy="453471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72FF675-C786-4BA1-BCA3-0F61BD2649D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83500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18867BC-3CE5-46D1-B100-6073045F9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Board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5A5FA5-D8FF-4536-884F-2AABA9853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B4E7D7-EEE9-4394-901E-69B5480BFFA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472191" y="1"/>
            <a:ext cx="721339" cy="617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541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FE44A-E2B1-491A-AD04-09A76732C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Focus Question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10AE5-DCE1-4237-9BAF-51B7A230D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659" y="2751691"/>
            <a:ext cx="7766685" cy="9506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If individuals have the same version of one trait, will they also have the same version of other traits?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95849B1-55D7-4D4A-ADB8-35ADCE68C56A}"/>
              </a:ext>
            </a:extLst>
          </p:cNvPr>
          <p:cNvSpPr/>
          <p:nvPr/>
        </p:nvSpPr>
        <p:spPr>
          <a:xfrm>
            <a:off x="708660" y="2374068"/>
            <a:ext cx="7806690" cy="170589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device&#10;&#10;Description automatically generated">
            <a:extLst>
              <a:ext uri="{FF2B5EF4-FFF2-40B4-BE49-F238E27FC236}">
                <a16:creationId xmlns:a16="http://schemas.microsoft.com/office/drawing/2014/main" id="{02B16BE6-57C8-4C3D-BB9B-AAAA475A2FD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27568" t="9069" r="13385" b="10348"/>
          <a:stretch/>
        </p:blipFill>
        <p:spPr>
          <a:xfrm rot="16200000">
            <a:off x="8274075" y="305764"/>
            <a:ext cx="617837" cy="112201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671424E-DE48-4E1C-8A46-7E942F4FB048}"/>
              </a:ext>
            </a:extLst>
          </p:cNvPr>
          <p:cNvSpPr txBox="1"/>
          <p:nvPr/>
        </p:nvSpPr>
        <p:spPr>
          <a:xfrm>
            <a:off x="8026262" y="628080"/>
            <a:ext cx="1321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SE L7-1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6156D15-D6F6-45EF-A40E-B9C68E193F2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 b="15469"/>
          <a:stretch/>
        </p:blipFill>
        <p:spPr>
          <a:xfrm>
            <a:off x="8472191" y="1"/>
            <a:ext cx="721339" cy="522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68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89628-EE0C-4827-A19A-65BC4B66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45687"/>
          </a:xfrm>
        </p:spPr>
        <p:txBody>
          <a:bodyPr>
            <a:normAutofit/>
          </a:bodyPr>
          <a:lstStyle/>
          <a:p>
            <a:r>
              <a:rPr lang="en-US" dirty="0"/>
              <a:t>Chromosomes and Alleles:</a:t>
            </a:r>
            <a:br>
              <a:rPr lang="en-US" dirty="0"/>
            </a:br>
            <a:r>
              <a:rPr lang="en-US" dirty="0"/>
              <a:t>From Parents to Offspring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9C0D4-FFD1-40F8-B92B-559894025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92918"/>
            <a:ext cx="7886700" cy="4384045"/>
          </a:xfrm>
        </p:spPr>
        <p:txBody>
          <a:bodyPr/>
          <a:lstStyle/>
          <a:p>
            <a:r>
              <a:rPr lang="en-US" dirty="0"/>
              <a:t>How does all the DNA that a cell contains fit into the nucleus?</a:t>
            </a:r>
          </a:p>
          <a:p>
            <a:endParaRPr lang="en-US" dirty="0"/>
          </a:p>
          <a:p>
            <a:r>
              <a:rPr lang="en-US" dirty="0"/>
              <a:t>Use a physical model to test your ideas.</a:t>
            </a:r>
          </a:p>
          <a:p>
            <a:endParaRPr lang="en-US" dirty="0"/>
          </a:p>
          <a:p>
            <a:r>
              <a:rPr lang="en-US" dirty="0"/>
              <a:t>How do chromosomes influence the traits that a jaguar, human, or other organism inherits?</a:t>
            </a:r>
          </a:p>
        </p:txBody>
      </p:sp>
      <p:pic>
        <p:nvPicPr>
          <p:cNvPr id="4" name="Picture 3" descr="A close up of a device&#10;&#10;Description automatically generated">
            <a:extLst>
              <a:ext uri="{FF2B5EF4-FFF2-40B4-BE49-F238E27FC236}">
                <a16:creationId xmlns:a16="http://schemas.microsoft.com/office/drawing/2014/main" id="{13E3A41B-0C1F-4D9B-988D-E9CDEB687F2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7568" t="9069" r="13385" b="10348"/>
          <a:stretch/>
        </p:blipFill>
        <p:spPr>
          <a:xfrm rot="16200000">
            <a:off x="8252307" y="328717"/>
            <a:ext cx="691454" cy="112201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DDC1A18-1E57-4DED-83FC-B95B7D77CC03}"/>
              </a:ext>
            </a:extLst>
          </p:cNvPr>
          <p:cNvSpPr txBox="1"/>
          <p:nvPr/>
        </p:nvSpPr>
        <p:spPr>
          <a:xfrm>
            <a:off x="8082973" y="681037"/>
            <a:ext cx="1321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SE L7-2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6B0EAE-637E-45A0-9237-FD3B3E8EB85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b="15469"/>
          <a:stretch/>
        </p:blipFill>
        <p:spPr>
          <a:xfrm>
            <a:off x="8472191" y="1"/>
            <a:ext cx="721339" cy="522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744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E0BEB-9B61-4E48-A196-6DDDF4E0F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Process of Meiosis</a:t>
            </a:r>
          </a:p>
        </p:txBody>
      </p:sp>
      <p:pic>
        <p:nvPicPr>
          <p:cNvPr id="5" name="Picture 4" descr="A close up of a device&#10;&#10;Description automatically generated">
            <a:extLst>
              <a:ext uri="{FF2B5EF4-FFF2-40B4-BE49-F238E27FC236}">
                <a16:creationId xmlns:a16="http://schemas.microsoft.com/office/drawing/2014/main" id="{2789EA8D-F237-412A-B620-E9C255D7435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7568" t="9069" r="13385" b="10348"/>
          <a:stretch/>
        </p:blipFill>
        <p:spPr>
          <a:xfrm rot="16200000">
            <a:off x="8293344" y="286476"/>
            <a:ext cx="617837" cy="112201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5EEDAE7-0492-4D7D-8BEB-519426EC0943}"/>
              </a:ext>
            </a:extLst>
          </p:cNvPr>
          <p:cNvSpPr txBox="1"/>
          <p:nvPr/>
        </p:nvSpPr>
        <p:spPr>
          <a:xfrm>
            <a:off x="8046280" y="615461"/>
            <a:ext cx="1321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SE L7-4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E423370-EC3B-445D-A294-80F7E96708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9675" y="986971"/>
            <a:ext cx="6724650" cy="5105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0597660-D745-44DA-8D60-B5DA27EAE0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 b="15469"/>
          <a:stretch/>
        </p:blipFill>
        <p:spPr>
          <a:xfrm>
            <a:off x="8472191" y="1"/>
            <a:ext cx="721339" cy="522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647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1471F-07ED-4E1D-8529-048B007CC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Meiosis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A09B3-1892-4761-8DC3-32E1CE109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pair of chromosomes</a:t>
            </a:r>
          </a:p>
          <a:p>
            <a:endParaRPr lang="en-US" dirty="0"/>
          </a:p>
          <a:p>
            <a:r>
              <a:rPr lang="en-US" dirty="0"/>
              <a:t>2 pairs of chromosomes</a:t>
            </a:r>
          </a:p>
          <a:p>
            <a:endParaRPr lang="en-US" dirty="0"/>
          </a:p>
          <a:p>
            <a:r>
              <a:rPr lang="en-US" dirty="0"/>
              <a:t>23 pairs of chromosomes? </a:t>
            </a:r>
          </a:p>
          <a:p>
            <a:pPr marL="457200" lvl="1" indent="0">
              <a:buNone/>
            </a:pPr>
            <a:r>
              <a:rPr lang="en-US" sz="2800" dirty="0"/>
              <a:t>2</a:t>
            </a:r>
            <a:r>
              <a:rPr lang="en-US" sz="2800" baseline="30000" dirty="0"/>
              <a:t>23</a:t>
            </a:r>
            <a:r>
              <a:rPr lang="en-US" sz="2800" dirty="0"/>
              <a:t> = 8,388,608 possible combinations!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CC964DC-676B-451D-A8C1-A41B4BD575F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472191" y="1"/>
            <a:ext cx="721339" cy="617838"/>
          </a:xfrm>
          <a:prstGeom prst="rect">
            <a:avLst/>
          </a:prstGeom>
        </p:spPr>
      </p:pic>
      <p:pic>
        <p:nvPicPr>
          <p:cNvPr id="7" name="Picture 6" descr="A close up of a device&#10;&#10;Description automatically generated">
            <a:extLst>
              <a:ext uri="{FF2B5EF4-FFF2-40B4-BE49-F238E27FC236}">
                <a16:creationId xmlns:a16="http://schemas.microsoft.com/office/drawing/2014/main" id="{139687C0-FEFF-4CF5-A7A3-2E18D8C5904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l="27568" t="9069" r="13385" b="10348"/>
          <a:stretch/>
        </p:blipFill>
        <p:spPr>
          <a:xfrm rot="16200000">
            <a:off x="8294723" y="299824"/>
            <a:ext cx="617837" cy="112201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F9BFDC5-6AE6-48F9-9EC0-ECBD232A9FC1}"/>
              </a:ext>
            </a:extLst>
          </p:cNvPr>
          <p:cNvSpPr txBox="1"/>
          <p:nvPr/>
        </p:nvSpPr>
        <p:spPr>
          <a:xfrm>
            <a:off x="8046280" y="639719"/>
            <a:ext cx="1321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SE L7-6</a:t>
            </a:r>
          </a:p>
        </p:txBody>
      </p:sp>
    </p:spTree>
    <p:extLst>
      <p:ext uri="{BB962C8B-B14F-4D97-AF65-F5344CB8AC3E}">
        <p14:creationId xmlns:p14="http://schemas.microsoft.com/office/powerpoint/2010/main" val="3166097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7CCC1-5968-4CE4-95F2-01BCD4D47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Analyzing the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D9B8C-AC02-4A60-847F-21CC2BB33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did the model help us</a:t>
            </a:r>
          </a:p>
          <a:p>
            <a:pPr lvl="1"/>
            <a:r>
              <a:rPr lang="en-US" dirty="0"/>
              <a:t>make predictions? </a:t>
            </a:r>
          </a:p>
          <a:p>
            <a:pPr lvl="1"/>
            <a:r>
              <a:rPr lang="en-US" dirty="0"/>
              <a:t>understand meiosis? </a:t>
            </a:r>
          </a:p>
          <a:p>
            <a:pPr lvl="1"/>
            <a:r>
              <a:rPr lang="en-US" dirty="0"/>
              <a:t>explain the relationship between different traits? </a:t>
            </a:r>
          </a:p>
          <a:p>
            <a:endParaRPr lang="en-US" dirty="0"/>
          </a:p>
          <a:p>
            <a:r>
              <a:rPr lang="en-US" dirty="0"/>
              <a:t>What are the strengths and limitations of the overview chart and of the craft stick models?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D11E524-6D9A-48F2-953A-E968D473575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472191" y="1"/>
            <a:ext cx="721339" cy="617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448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FE44A-E2B1-491A-AD04-09A76732C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Focus Question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10AE5-DCE1-4237-9BAF-51B7A230D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086" y="2781246"/>
            <a:ext cx="7745105" cy="8915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If individuals have the same version of one trait, will they also have the same version of other traits?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95849B1-55D7-4D4A-ADB8-35ADCE68C56A}"/>
              </a:ext>
            </a:extLst>
          </p:cNvPr>
          <p:cNvSpPr/>
          <p:nvPr/>
        </p:nvSpPr>
        <p:spPr>
          <a:xfrm>
            <a:off x="708660" y="2374068"/>
            <a:ext cx="7763531" cy="170589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9EFC9B9-4890-420C-8978-0D10EA6091E5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472191" y="1"/>
            <a:ext cx="721339" cy="617838"/>
          </a:xfrm>
          <a:prstGeom prst="rect">
            <a:avLst/>
          </a:prstGeom>
        </p:spPr>
      </p:pic>
      <p:pic>
        <p:nvPicPr>
          <p:cNvPr id="8" name="Picture 7" descr="A close up of a device&#10;&#10;Description automatically generated">
            <a:extLst>
              <a:ext uri="{FF2B5EF4-FFF2-40B4-BE49-F238E27FC236}">
                <a16:creationId xmlns:a16="http://schemas.microsoft.com/office/drawing/2014/main" id="{37DB54D5-3E30-4642-A851-865DFF73ACE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alphaModFix amt="35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 l="27568" t="9069" r="13385" b="10348"/>
          <a:stretch/>
        </p:blipFill>
        <p:spPr>
          <a:xfrm rot="16200000">
            <a:off x="8297232" y="288715"/>
            <a:ext cx="617837" cy="112201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10EDAD8-7734-4B19-9C5C-53E1F57E4D62}"/>
              </a:ext>
            </a:extLst>
          </p:cNvPr>
          <p:cNvSpPr txBox="1"/>
          <p:nvPr/>
        </p:nvSpPr>
        <p:spPr>
          <a:xfrm>
            <a:off x="8026262" y="618890"/>
            <a:ext cx="1321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SE L7-4</a:t>
            </a:r>
          </a:p>
        </p:txBody>
      </p:sp>
    </p:spTree>
    <p:extLst>
      <p:ext uri="{BB962C8B-B14F-4D97-AF65-F5344CB8AC3E}">
        <p14:creationId xmlns:p14="http://schemas.microsoft.com/office/powerpoint/2010/main" val="282864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44BBD-96D5-4797-9FF8-858E577FB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Synthesize and Summarize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961F6-407A-4E25-B94C-4C4B63686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09593"/>
            <a:ext cx="7886700" cy="482443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is the best explanation for the similarities and differences we see in individuals within a species – not only for one species, but for every species of plant and animal?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53C0A48-6211-4ACF-9D5D-F54DB633D7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726889"/>
              </p:ext>
            </p:extLst>
          </p:nvPr>
        </p:nvGraphicFramePr>
        <p:xfrm>
          <a:off x="419100" y="3275081"/>
          <a:ext cx="8305800" cy="20002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5825">
                  <a:extLst>
                    <a:ext uri="{9D8B030D-6E8A-4147-A177-3AD203B41FA5}">
                      <a16:colId xmlns:a16="http://schemas.microsoft.com/office/drawing/2014/main" val="413136060"/>
                    </a:ext>
                  </a:extLst>
                </a:gridCol>
                <a:gridCol w="4124325">
                  <a:extLst>
                    <a:ext uri="{9D8B030D-6E8A-4147-A177-3AD203B41FA5}">
                      <a16:colId xmlns:a16="http://schemas.microsoft.com/office/drawing/2014/main" val="47730645"/>
                    </a:ext>
                  </a:extLst>
                </a:gridCol>
                <a:gridCol w="1098550">
                  <a:extLst>
                    <a:ext uri="{9D8B030D-6E8A-4147-A177-3AD203B41FA5}">
                      <a16:colId xmlns:a16="http://schemas.microsoft.com/office/drawing/2014/main" val="3958528720"/>
                    </a:ext>
                  </a:extLst>
                </a:gridCol>
                <a:gridCol w="1098550">
                  <a:extLst>
                    <a:ext uri="{9D8B030D-6E8A-4147-A177-3AD203B41FA5}">
                      <a16:colId xmlns:a16="http://schemas.microsoft.com/office/drawing/2014/main" val="2687101771"/>
                    </a:ext>
                  </a:extLst>
                </a:gridCol>
                <a:gridCol w="1098550">
                  <a:extLst>
                    <a:ext uri="{9D8B030D-6E8A-4147-A177-3AD203B41FA5}">
                      <a16:colId xmlns:a16="http://schemas.microsoft.com/office/drawing/2014/main" val="2333015724"/>
                    </a:ext>
                  </a:extLst>
                </a:gridCol>
              </a:tblGrid>
              <a:tr h="66675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Lesson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Evidence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Parents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Genes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Mutation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687075"/>
                  </a:ext>
                </a:extLst>
              </a:tr>
              <a:tr h="66675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0544254"/>
                  </a:ext>
                </a:extLst>
              </a:tr>
              <a:tr h="66675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5696782"/>
                  </a:ext>
                </a:extLst>
              </a:tr>
            </a:tbl>
          </a:graphicData>
        </a:graphic>
      </p:graphicFrame>
      <p:pic>
        <p:nvPicPr>
          <p:cNvPr id="5" name="Picture 4" descr="A close up of a device&#10;&#10;Description automatically generated">
            <a:extLst>
              <a:ext uri="{FF2B5EF4-FFF2-40B4-BE49-F238E27FC236}">
                <a16:creationId xmlns:a16="http://schemas.microsoft.com/office/drawing/2014/main" id="{CD617688-2A6C-488E-8BAC-6E86BCB88FE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27568" t="9069" r="13385" b="10348"/>
          <a:stretch/>
        </p:blipFill>
        <p:spPr>
          <a:xfrm rot="16200000">
            <a:off x="8274075" y="305155"/>
            <a:ext cx="617837" cy="112201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E5D301A-1F2E-453F-A28F-130629799970}"/>
              </a:ext>
            </a:extLst>
          </p:cNvPr>
          <p:cNvSpPr txBox="1"/>
          <p:nvPr/>
        </p:nvSpPr>
        <p:spPr>
          <a:xfrm>
            <a:off x="8026262" y="617839"/>
            <a:ext cx="1321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SE L7-7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E693898-123C-4271-805C-2E499CEE76B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 b="15469"/>
          <a:stretch/>
        </p:blipFill>
        <p:spPr>
          <a:xfrm>
            <a:off x="8472191" y="1"/>
            <a:ext cx="721339" cy="522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96547"/>
      </p:ext>
    </p:extLst>
  </p:cSld>
  <p:clrMapOvr>
    <a:masterClrMapping/>
  </p:clrMapOvr>
</p:sld>
</file>

<file path=ppt/theme/theme1.xml><?xml version="1.0" encoding="utf-8"?>
<a:theme xmlns:a="http://schemas.openxmlformats.org/drawingml/2006/main" name="bscs title">
  <a:themeElements>
    <a:clrScheme name="Custom 3">
      <a:dk1>
        <a:srgbClr val="273676"/>
      </a:dk1>
      <a:lt1>
        <a:srgbClr val="3184B1"/>
      </a:lt1>
      <a:dk2>
        <a:srgbClr val="FAAD6D"/>
      </a:dk2>
      <a:lt2>
        <a:srgbClr val="A5A4A4"/>
      </a:lt2>
      <a:accent1>
        <a:srgbClr val="DFE5ED"/>
      </a:accent1>
      <a:accent2>
        <a:srgbClr val="FDF3E7"/>
      </a:accent2>
      <a:accent3>
        <a:srgbClr val="5E3C7C"/>
      </a:accent3>
      <a:accent4>
        <a:srgbClr val="119762"/>
      </a:accent4>
      <a:accent5>
        <a:srgbClr val="AE2526"/>
      </a:accent5>
      <a:accent6>
        <a:srgbClr val="4C4C4C"/>
      </a:accent6>
      <a:hlink>
        <a:srgbClr val="FFFFFF"/>
      </a:hlink>
      <a:folHlink>
        <a:srgbClr val="000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SCS_2018_PPT_pres_v8.potx" id="{837AFC7D-AB61-40A6-8634-44A0A11B86E0}" vid="{9B860514-4B17-456A-B950-EE3F7FC79B55}"/>
    </a:ext>
  </a:extLst>
</a:theme>
</file>

<file path=ppt/theme/theme2.xml><?xml version="1.0" encoding="utf-8"?>
<a:theme xmlns:a="http://schemas.openxmlformats.org/drawingml/2006/main" name="Office Theme">
  <a:themeElements>
    <a:clrScheme name="BSCS colors">
      <a:dk1>
        <a:srgbClr val="273676"/>
      </a:dk1>
      <a:lt1>
        <a:srgbClr val="DFE5ED"/>
      </a:lt1>
      <a:dk2>
        <a:srgbClr val="3184B1"/>
      </a:dk2>
      <a:lt2>
        <a:srgbClr val="FDF3E7"/>
      </a:lt2>
      <a:accent1>
        <a:srgbClr val="5E3C7C"/>
      </a:accent1>
      <a:accent2>
        <a:srgbClr val="119762"/>
      </a:accent2>
      <a:accent3>
        <a:srgbClr val="AE2526"/>
      </a:accent3>
      <a:accent4>
        <a:srgbClr val="000000"/>
      </a:accent4>
      <a:accent5>
        <a:srgbClr val="FFFFFF"/>
      </a:accent5>
      <a:accent6>
        <a:srgbClr val="FFFFFF"/>
      </a:accent6>
      <a:hlink>
        <a:srgbClr val="3184B1"/>
      </a:hlink>
      <a:folHlink>
        <a:srgbClr val="FAAD6D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scs title">
  <a:themeElements>
    <a:clrScheme name="Custom 3">
      <a:dk1>
        <a:srgbClr val="273676"/>
      </a:dk1>
      <a:lt1>
        <a:srgbClr val="3184B1"/>
      </a:lt1>
      <a:dk2>
        <a:srgbClr val="FAAD6D"/>
      </a:dk2>
      <a:lt2>
        <a:srgbClr val="A5A4A4"/>
      </a:lt2>
      <a:accent1>
        <a:srgbClr val="DFE5ED"/>
      </a:accent1>
      <a:accent2>
        <a:srgbClr val="FDF3E7"/>
      </a:accent2>
      <a:accent3>
        <a:srgbClr val="5E3C7C"/>
      </a:accent3>
      <a:accent4>
        <a:srgbClr val="119762"/>
      </a:accent4>
      <a:accent5>
        <a:srgbClr val="AE2526"/>
      </a:accent5>
      <a:accent6>
        <a:srgbClr val="4C4C4C"/>
      </a:accent6>
      <a:hlink>
        <a:srgbClr val="FFFFFF"/>
      </a:hlink>
      <a:folHlink>
        <a:srgbClr val="000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SCS_2018_PPT_pres_v8.potx" id="{837AFC7D-AB61-40A6-8634-44A0A11B86E0}" vid="{9B860514-4B17-456A-B950-EE3F7FC79B55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1645</TotalTime>
  <Words>321</Words>
  <Application>Microsoft Office PowerPoint</Application>
  <PresentationFormat>On-screen Show (4:3)</PresentationFormat>
  <Paragraphs>51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bscs title</vt:lpstr>
      <vt:lpstr>Office Theme</vt:lpstr>
      <vt:lpstr>1_bscs title</vt:lpstr>
      <vt:lpstr>A Study of Traits</vt:lpstr>
      <vt:lpstr>Question Board</vt:lpstr>
      <vt:lpstr>Focus Question #7</vt:lpstr>
      <vt:lpstr>Chromosomes and Alleles: From Parents to Offspring</vt:lpstr>
      <vt:lpstr>The Process of Meiosis</vt:lpstr>
      <vt:lpstr>Modeling Meiosis</vt:lpstr>
      <vt:lpstr>Analyzing the Model</vt:lpstr>
      <vt:lpstr>Focus Question #7</vt:lpstr>
      <vt:lpstr>Synthesize and Summarize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Content Connections</dc:title>
  <dc:creator>Cindy Gay</dc:creator>
  <cp:lastModifiedBy>Becca Greer</cp:lastModifiedBy>
  <cp:revision>17</cp:revision>
  <dcterms:created xsi:type="dcterms:W3CDTF">2019-07-18T00:50:53Z</dcterms:created>
  <dcterms:modified xsi:type="dcterms:W3CDTF">2020-02-07T17:22:33Z</dcterms:modified>
</cp:coreProperties>
</file>