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93" r:id="rId2"/>
    <p:sldMasterId id="2147483695" r:id="rId3"/>
  </p:sldMasterIdLst>
  <p:notesMasterIdLst>
    <p:notesMasterId r:id="rId9"/>
  </p:notesMasterIdLst>
  <p:sldIdLst>
    <p:sldId id="342" r:id="rId4"/>
    <p:sldId id="320" r:id="rId5"/>
    <p:sldId id="343" r:id="rId6"/>
    <p:sldId id="344" r:id="rId7"/>
    <p:sldId id="321"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50" d="100"/>
          <a:sy n="50" d="100"/>
        </p:scale>
        <p:origin x="29" y="648"/>
      </p:cViewPr>
      <p:guideLst/>
    </p:cSldViewPr>
  </p:slid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viewProps" Target="viewProps.xml"/><Relationship Id="rId5" Type="http://schemas.openxmlformats.org/officeDocument/2006/relationships/slide" Target="slides/slide2.xml"/><Relationship Id="rId10"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EB8CBE5-CC48-4960-8E77-E880090F4064}" type="datetimeFigureOut">
              <a:rPr lang="en-US" smtClean="0"/>
              <a:t>2/7/2020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2EE5254-5ADD-49D7-9664-7300A1C1F52C}" type="slidenum">
              <a:rPr lang="en-US" smtClean="0"/>
              <a:t>‹#›</a:t>
            </a:fld>
            <a:endParaRPr lang="en-US"/>
          </a:p>
        </p:txBody>
      </p:sp>
    </p:spTree>
    <p:extLst>
      <p:ext uri="{BB962C8B-B14F-4D97-AF65-F5344CB8AC3E}">
        <p14:creationId xmlns:p14="http://schemas.microsoft.com/office/powerpoint/2010/main" val="29522837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BSCS focus: Models and CSW</a:t>
            </a:r>
          </a:p>
          <a:p>
            <a:endParaRPr lang="en-US" dirty="0"/>
          </a:p>
          <a:p>
            <a:pPr rtl="0"/>
            <a:r>
              <a:rPr lang="en-US" sz="1200" b="0" i="0" u="none" strike="noStrike" kern="1200" dirty="0">
                <a:solidFill>
                  <a:schemeClr val="tx1"/>
                </a:solidFill>
                <a:effectLst/>
                <a:latin typeface="+mn-lt"/>
                <a:ea typeface="+mn-ea"/>
                <a:cs typeface="+mn-cs"/>
              </a:rPr>
              <a:t>Link to the previous lesson</a:t>
            </a:r>
            <a:endParaRPr lang="en-US" dirty="0">
              <a:effectLst/>
            </a:endParaRPr>
          </a:p>
          <a:p>
            <a:pPr marL="171450" indent="-171450" rtl="0" fontAlgn="base">
              <a:buFont typeface="Arial" panose="020B0604020202020204" pitchFamily="34" charset="0"/>
              <a:buChar char="•"/>
            </a:pPr>
            <a:r>
              <a:rPr lang="en-US" sz="1200" b="0" i="0" u="none" strike="noStrike" kern="1200" dirty="0">
                <a:solidFill>
                  <a:schemeClr val="tx1"/>
                </a:solidFill>
                <a:effectLst/>
                <a:latin typeface="+mn-lt"/>
                <a:ea typeface="+mn-ea"/>
                <a:cs typeface="+mn-cs"/>
              </a:rPr>
              <a:t>Ask a participant to summarize what they learned in the previous lesson. Then ask others whether they agree and if there are other ideas they would like to add. </a:t>
            </a:r>
          </a:p>
          <a:p>
            <a:pPr marL="171450" indent="-171450" rtl="0" fontAlgn="base">
              <a:buFont typeface="Arial" panose="020B0604020202020204" pitchFamily="34" charset="0"/>
              <a:buChar char="•"/>
            </a:pPr>
            <a:r>
              <a:rPr lang="en-US" sz="1200" b="0" i="0" u="none" strike="noStrike" kern="1200" dirty="0">
                <a:solidFill>
                  <a:schemeClr val="tx1"/>
                </a:solidFill>
                <a:effectLst/>
                <a:latin typeface="+mn-lt"/>
                <a:ea typeface="+mn-ea"/>
                <a:cs typeface="+mn-cs"/>
              </a:rPr>
              <a:t>Participants should be able to describe that there are many different types of proteins in the body. They should also be able to say that some changes in organisms are caused by different amounts of proteins while others are caused by a changed structure of those proteins. Those changes can affect the way a protein functions. </a:t>
            </a:r>
          </a:p>
          <a:p>
            <a:pPr rtl="0"/>
            <a:endParaRPr lang="en-US" sz="1200" b="0" i="0" u="none" strike="noStrike" kern="1200" dirty="0">
              <a:solidFill>
                <a:schemeClr val="tx1"/>
              </a:solidFill>
              <a:effectLst/>
              <a:latin typeface="+mn-lt"/>
              <a:ea typeface="+mn-ea"/>
              <a:cs typeface="+mn-cs"/>
            </a:endParaRPr>
          </a:p>
          <a:p>
            <a:pPr rtl="0"/>
            <a:r>
              <a:rPr lang="en-US" sz="1200" b="0" i="0" u="none" strike="noStrike" kern="1200" dirty="0">
                <a:solidFill>
                  <a:schemeClr val="tx1"/>
                </a:solidFill>
                <a:effectLst/>
                <a:latin typeface="+mn-lt"/>
                <a:ea typeface="+mn-ea"/>
                <a:cs typeface="+mn-cs"/>
              </a:rPr>
              <a:t>Ask a participant to read the focus question. Ask if they can think of another example that might be interesting. Allow time write their ideas about the question. Reassure them that they are just beginning the lesson so they may not know the answer, but to write their best ideas (modeling for how they should remind students). They will have a chance to revise their ideas as they work through the rest of the lesson. </a:t>
            </a:r>
            <a:endParaRPr lang="en-US" dirty="0">
              <a:effectLst/>
            </a:endParaRPr>
          </a:p>
          <a:p>
            <a:pPr rtl="0"/>
            <a:r>
              <a:rPr lang="en-US" dirty="0">
                <a:effectLst/>
              </a:rPr>
              <a:t> </a:t>
            </a:r>
          </a:p>
          <a:p>
            <a:pPr rtl="0" fontAlgn="base"/>
            <a:r>
              <a:rPr lang="en-US" sz="1200" b="0" i="0" u="none" strike="noStrike" kern="1200" dirty="0">
                <a:solidFill>
                  <a:schemeClr val="tx1"/>
                </a:solidFill>
                <a:effectLst/>
                <a:latin typeface="+mn-lt"/>
                <a:ea typeface="+mn-ea"/>
                <a:cs typeface="+mn-cs"/>
              </a:rPr>
              <a:t>Allow some time for teams to discuss their thoughts. Ask elicit and probe questions to the groups. Encourage them to consider which ideas are similar and which ideas are different between their ideas. </a:t>
            </a:r>
          </a:p>
          <a:p>
            <a:endParaRPr lang="en-US" dirty="0"/>
          </a:p>
        </p:txBody>
      </p:sp>
      <p:sp>
        <p:nvSpPr>
          <p:cNvPr id="4" name="Slide Number Placeholder 3"/>
          <p:cNvSpPr>
            <a:spLocks noGrp="1"/>
          </p:cNvSpPr>
          <p:nvPr>
            <p:ph type="sldNum" sz="quarter" idx="10"/>
          </p:nvPr>
        </p:nvSpPr>
        <p:spPr/>
        <p:txBody>
          <a:bodyPr/>
          <a:lstStyle/>
          <a:p>
            <a:fld id="{50312467-8523-4228-8E6E-E379319368F3}" type="slidenum">
              <a:rPr lang="en-US" smtClean="0"/>
              <a:t>2</a:t>
            </a:fld>
            <a:endParaRPr lang="en-US"/>
          </a:p>
        </p:txBody>
      </p:sp>
    </p:spTree>
    <p:extLst>
      <p:ext uri="{BB962C8B-B14F-4D97-AF65-F5344CB8AC3E}">
        <p14:creationId xmlns:p14="http://schemas.microsoft.com/office/powerpoint/2010/main" val="35192529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r>
              <a:rPr lang="en-US" sz="1200" b="1" i="0" u="none" strike="noStrike" kern="1200" dirty="0">
                <a:solidFill>
                  <a:schemeClr val="tx1"/>
                </a:solidFill>
                <a:effectLst/>
                <a:latin typeface="+mn-lt"/>
                <a:ea typeface="+mn-ea"/>
                <a:cs typeface="+mn-cs"/>
              </a:rPr>
              <a:t>Introduce Central Question: Why do individuals of the same species all look different? What causes the variations we see in individuals?</a:t>
            </a:r>
            <a:endParaRPr lang="en-US" b="1" dirty="0">
              <a:effectLst/>
            </a:endParaRPr>
          </a:p>
          <a:p>
            <a:pPr rtl="0" fontAlgn="base"/>
            <a:endParaRPr lang="en-US" sz="1200" b="0" i="0" u="none" strike="noStrike" kern="1200" dirty="0">
              <a:solidFill>
                <a:schemeClr val="tx1"/>
              </a:solidFill>
              <a:effectLst/>
              <a:latin typeface="+mn-lt"/>
              <a:ea typeface="+mn-ea"/>
              <a:cs typeface="+mn-cs"/>
            </a:endParaRPr>
          </a:p>
          <a:p>
            <a:pPr rtl="0" fontAlgn="base"/>
            <a:r>
              <a:rPr lang="en-US" sz="1200" b="0" i="0" u="none" strike="noStrike" kern="1200" dirty="0">
                <a:solidFill>
                  <a:schemeClr val="tx1"/>
                </a:solidFill>
                <a:effectLst/>
                <a:latin typeface="+mn-lt"/>
                <a:ea typeface="+mn-ea"/>
                <a:cs typeface="+mn-cs"/>
              </a:rPr>
              <a:t>Introduce the central question for the unit and ask participants to respond to the question in their workbooks, leaving space so that they can modify their response as needed.</a:t>
            </a:r>
          </a:p>
          <a:p>
            <a:pPr rtl="0" fontAlgn="base"/>
            <a:endParaRPr lang="en-US" sz="1200" b="0" i="0" u="none" strike="noStrike" kern="1200" dirty="0">
              <a:solidFill>
                <a:schemeClr val="tx1"/>
              </a:solidFill>
              <a:effectLst/>
              <a:latin typeface="+mn-lt"/>
              <a:ea typeface="+mn-ea"/>
              <a:cs typeface="+mn-cs"/>
            </a:endParaRPr>
          </a:p>
          <a:p>
            <a:pPr rtl="0"/>
            <a:r>
              <a:rPr lang="en-US" sz="1200" b="0" i="0" u="none" strike="noStrike" kern="1200" dirty="0">
                <a:solidFill>
                  <a:schemeClr val="tx1"/>
                </a:solidFill>
                <a:effectLst/>
                <a:latin typeface="+mn-lt"/>
                <a:ea typeface="+mn-ea"/>
                <a:cs typeface="+mn-cs"/>
              </a:rPr>
              <a:t>Ask participants to share their ideas with the entire group. Use </a:t>
            </a:r>
            <a:r>
              <a:rPr lang="en-US" sz="1200" b="0" i="0" u="none" strike="noStrike" kern="1200" dirty="0" err="1">
                <a:solidFill>
                  <a:schemeClr val="tx1"/>
                </a:solidFill>
                <a:effectLst/>
                <a:latin typeface="+mn-lt"/>
                <a:ea typeface="+mn-ea"/>
                <a:cs typeface="+mn-cs"/>
              </a:rPr>
              <a:t>STeLLA</a:t>
            </a:r>
            <a:r>
              <a:rPr lang="en-US" sz="1200" b="0" i="0" u="none" strike="noStrike" kern="1200" dirty="0">
                <a:solidFill>
                  <a:schemeClr val="tx1"/>
                </a:solidFill>
                <a:effectLst/>
                <a:latin typeface="+mn-lt"/>
                <a:ea typeface="+mn-ea"/>
                <a:cs typeface="+mn-cs"/>
              </a:rPr>
              <a:t> Strategy 1: Ask questions to elicit student ideas and predictions to get a variety of ideas out. Probe ideas when needed.</a:t>
            </a:r>
            <a:endParaRPr lang="en-US" dirty="0">
              <a:effectLst/>
            </a:endParaRPr>
          </a:p>
        </p:txBody>
      </p:sp>
      <p:sp>
        <p:nvSpPr>
          <p:cNvPr id="4" name="Slide Number Placeholder 3"/>
          <p:cNvSpPr>
            <a:spLocks noGrp="1"/>
          </p:cNvSpPr>
          <p:nvPr>
            <p:ph type="sldNum" sz="quarter" idx="10"/>
          </p:nvPr>
        </p:nvSpPr>
        <p:spPr/>
        <p:txBody>
          <a:bodyPr/>
          <a:lstStyle/>
          <a:p>
            <a:fld id="{50312467-8523-4228-8E6E-E379319368F3}" type="slidenum">
              <a:rPr lang="en-US" smtClean="0"/>
              <a:t>3</a:t>
            </a:fld>
            <a:endParaRPr lang="en-US"/>
          </a:p>
        </p:txBody>
      </p:sp>
    </p:spTree>
    <p:extLst>
      <p:ext uri="{BB962C8B-B14F-4D97-AF65-F5344CB8AC3E}">
        <p14:creationId xmlns:p14="http://schemas.microsoft.com/office/powerpoint/2010/main" val="33940418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r>
              <a:rPr lang="en-US" sz="1200" b="1" i="0" u="none" strike="noStrike" kern="1200" dirty="0">
                <a:solidFill>
                  <a:schemeClr val="tx1"/>
                </a:solidFill>
                <a:effectLst/>
                <a:latin typeface="+mn-lt"/>
                <a:ea typeface="+mn-ea"/>
                <a:cs typeface="+mn-cs"/>
              </a:rPr>
              <a:t>Introduce Central Question: Why do individuals of the same species all look different? What causes the variations we see in individuals?</a:t>
            </a:r>
            <a:endParaRPr lang="en-US" b="1" dirty="0">
              <a:effectLst/>
            </a:endParaRPr>
          </a:p>
          <a:p>
            <a:pPr rtl="0" fontAlgn="base"/>
            <a:endParaRPr lang="en-US" sz="1200" b="0" i="0" u="none" strike="noStrike" kern="1200" dirty="0">
              <a:solidFill>
                <a:schemeClr val="tx1"/>
              </a:solidFill>
              <a:effectLst/>
              <a:latin typeface="+mn-lt"/>
              <a:ea typeface="+mn-ea"/>
              <a:cs typeface="+mn-cs"/>
            </a:endParaRPr>
          </a:p>
          <a:p>
            <a:pPr rtl="0" fontAlgn="base"/>
            <a:r>
              <a:rPr lang="en-US" sz="1200" b="0" i="0" u="none" strike="noStrike" kern="1200" dirty="0">
                <a:solidFill>
                  <a:schemeClr val="tx1"/>
                </a:solidFill>
                <a:effectLst/>
                <a:latin typeface="+mn-lt"/>
                <a:ea typeface="+mn-ea"/>
                <a:cs typeface="+mn-cs"/>
              </a:rPr>
              <a:t>Introduce the central question for the unit and ask participants to respond to the question in their workbooks, leaving space so that they can modify their response as needed.</a:t>
            </a:r>
          </a:p>
          <a:p>
            <a:pPr rtl="0" fontAlgn="base"/>
            <a:endParaRPr lang="en-US" sz="1200" b="0" i="0" u="none" strike="noStrike" kern="1200" dirty="0">
              <a:solidFill>
                <a:schemeClr val="tx1"/>
              </a:solidFill>
              <a:effectLst/>
              <a:latin typeface="+mn-lt"/>
              <a:ea typeface="+mn-ea"/>
              <a:cs typeface="+mn-cs"/>
            </a:endParaRPr>
          </a:p>
          <a:p>
            <a:pPr rtl="0"/>
            <a:r>
              <a:rPr lang="en-US" sz="1200" b="0" i="0" u="none" strike="noStrike" kern="1200" dirty="0">
                <a:solidFill>
                  <a:schemeClr val="tx1"/>
                </a:solidFill>
                <a:effectLst/>
                <a:latin typeface="+mn-lt"/>
                <a:ea typeface="+mn-ea"/>
                <a:cs typeface="+mn-cs"/>
              </a:rPr>
              <a:t>Ask participants to share their ideas with the entire group. Use </a:t>
            </a:r>
            <a:r>
              <a:rPr lang="en-US" sz="1200" b="0" i="0" u="none" strike="noStrike" kern="1200" dirty="0" err="1">
                <a:solidFill>
                  <a:schemeClr val="tx1"/>
                </a:solidFill>
                <a:effectLst/>
                <a:latin typeface="+mn-lt"/>
                <a:ea typeface="+mn-ea"/>
                <a:cs typeface="+mn-cs"/>
              </a:rPr>
              <a:t>STeLLA</a:t>
            </a:r>
            <a:r>
              <a:rPr lang="en-US" sz="1200" b="0" i="0" u="none" strike="noStrike" kern="1200" dirty="0">
                <a:solidFill>
                  <a:schemeClr val="tx1"/>
                </a:solidFill>
                <a:effectLst/>
                <a:latin typeface="+mn-lt"/>
                <a:ea typeface="+mn-ea"/>
                <a:cs typeface="+mn-cs"/>
              </a:rPr>
              <a:t> Strategy 1: Ask questions to elicit student ideas and predictions to get a variety of ideas out. Probe ideas when needed.</a:t>
            </a:r>
            <a:endParaRPr lang="en-US" dirty="0">
              <a:effectLst/>
            </a:endParaRPr>
          </a:p>
        </p:txBody>
      </p:sp>
      <p:sp>
        <p:nvSpPr>
          <p:cNvPr id="4" name="Slide Number Placeholder 3"/>
          <p:cNvSpPr>
            <a:spLocks noGrp="1"/>
          </p:cNvSpPr>
          <p:nvPr>
            <p:ph type="sldNum" sz="quarter" idx="10"/>
          </p:nvPr>
        </p:nvSpPr>
        <p:spPr/>
        <p:txBody>
          <a:bodyPr/>
          <a:lstStyle/>
          <a:p>
            <a:fld id="{50312467-8523-4228-8E6E-E379319368F3}" type="slidenum">
              <a:rPr lang="en-US" smtClean="0"/>
              <a:t>4</a:t>
            </a:fld>
            <a:endParaRPr lang="en-US"/>
          </a:p>
        </p:txBody>
      </p:sp>
    </p:spTree>
    <p:extLst>
      <p:ext uri="{BB962C8B-B14F-4D97-AF65-F5344CB8AC3E}">
        <p14:creationId xmlns:p14="http://schemas.microsoft.com/office/powerpoint/2010/main" val="4573799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r>
              <a:rPr lang="en-US" sz="1200" b="1" i="0" u="none" strike="noStrike" kern="1200" dirty="0">
                <a:solidFill>
                  <a:schemeClr val="tx1"/>
                </a:solidFill>
                <a:effectLst/>
                <a:latin typeface="+mn-lt"/>
                <a:ea typeface="+mn-ea"/>
                <a:cs typeface="+mn-cs"/>
              </a:rPr>
              <a:t>Introduce Central Question: Why do individuals of the same species all look different? What causes the variations we see in individuals?</a:t>
            </a:r>
            <a:endParaRPr lang="en-US" b="1" dirty="0">
              <a:effectLst/>
            </a:endParaRPr>
          </a:p>
          <a:p>
            <a:pPr rtl="0" fontAlgn="base"/>
            <a:endParaRPr lang="en-US" sz="1200" b="0" i="0" u="none" strike="noStrike" kern="1200" dirty="0">
              <a:solidFill>
                <a:schemeClr val="tx1"/>
              </a:solidFill>
              <a:effectLst/>
              <a:latin typeface="+mn-lt"/>
              <a:ea typeface="+mn-ea"/>
              <a:cs typeface="+mn-cs"/>
            </a:endParaRPr>
          </a:p>
          <a:p>
            <a:pPr rtl="0" fontAlgn="base"/>
            <a:r>
              <a:rPr lang="en-US" sz="1200" b="0" i="0" u="none" strike="noStrike" kern="1200" dirty="0">
                <a:solidFill>
                  <a:schemeClr val="tx1"/>
                </a:solidFill>
                <a:effectLst/>
                <a:latin typeface="+mn-lt"/>
                <a:ea typeface="+mn-ea"/>
                <a:cs typeface="+mn-cs"/>
              </a:rPr>
              <a:t>Introduce the central question for the unit and ask participants to respond to the question in their workbooks, leaving space so that they can modify their response as needed.</a:t>
            </a:r>
          </a:p>
          <a:p>
            <a:pPr rtl="0" fontAlgn="base"/>
            <a:endParaRPr lang="en-US" sz="1200" b="0" i="0" u="none" strike="noStrike" kern="1200" dirty="0">
              <a:solidFill>
                <a:schemeClr val="tx1"/>
              </a:solidFill>
              <a:effectLst/>
              <a:latin typeface="+mn-lt"/>
              <a:ea typeface="+mn-ea"/>
              <a:cs typeface="+mn-cs"/>
            </a:endParaRPr>
          </a:p>
          <a:p>
            <a:pPr rtl="0"/>
            <a:r>
              <a:rPr lang="en-US" sz="1200" b="0" i="0" u="none" strike="noStrike" kern="1200" dirty="0">
                <a:solidFill>
                  <a:schemeClr val="tx1"/>
                </a:solidFill>
                <a:effectLst/>
                <a:latin typeface="+mn-lt"/>
                <a:ea typeface="+mn-ea"/>
                <a:cs typeface="+mn-cs"/>
              </a:rPr>
              <a:t>Ask participants to share their ideas with the entire group. Use </a:t>
            </a:r>
            <a:r>
              <a:rPr lang="en-US" sz="1200" b="0" i="0" u="none" strike="noStrike" kern="1200" dirty="0" err="1">
                <a:solidFill>
                  <a:schemeClr val="tx1"/>
                </a:solidFill>
                <a:effectLst/>
                <a:latin typeface="+mn-lt"/>
                <a:ea typeface="+mn-ea"/>
                <a:cs typeface="+mn-cs"/>
              </a:rPr>
              <a:t>STeLLA</a:t>
            </a:r>
            <a:r>
              <a:rPr lang="en-US" sz="1200" b="0" i="0" u="none" strike="noStrike" kern="1200" dirty="0">
                <a:solidFill>
                  <a:schemeClr val="tx1"/>
                </a:solidFill>
                <a:effectLst/>
                <a:latin typeface="+mn-lt"/>
                <a:ea typeface="+mn-ea"/>
                <a:cs typeface="+mn-cs"/>
              </a:rPr>
              <a:t> Strategy 1: Ask questions to elicit student ideas and predictions to get a variety of ideas out. Probe ideas when needed.</a:t>
            </a:r>
            <a:endParaRPr lang="en-US" dirty="0">
              <a:effectLst/>
            </a:endParaRPr>
          </a:p>
        </p:txBody>
      </p:sp>
      <p:sp>
        <p:nvSpPr>
          <p:cNvPr id="4" name="Slide Number Placeholder 3"/>
          <p:cNvSpPr>
            <a:spLocks noGrp="1"/>
          </p:cNvSpPr>
          <p:nvPr>
            <p:ph type="sldNum" sz="quarter" idx="10"/>
          </p:nvPr>
        </p:nvSpPr>
        <p:spPr/>
        <p:txBody>
          <a:bodyPr/>
          <a:lstStyle/>
          <a:p>
            <a:fld id="{50312467-8523-4228-8E6E-E379319368F3}" type="slidenum">
              <a:rPr lang="en-US" smtClean="0"/>
              <a:t>5</a:t>
            </a:fld>
            <a:endParaRPr lang="en-US"/>
          </a:p>
        </p:txBody>
      </p:sp>
    </p:spTree>
    <p:extLst>
      <p:ext uri="{BB962C8B-B14F-4D97-AF65-F5344CB8AC3E}">
        <p14:creationId xmlns:p14="http://schemas.microsoft.com/office/powerpoint/2010/main" val="6765887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BFFD58B-9BA7-4977-ABCD-C69BDB5B8D11}" type="datetimeFigureOut">
              <a:rPr lang="en-US" smtClean="0"/>
              <a:t>2/7/2020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9963670-91CB-4325-8070-1E97CCD3EA5E}" type="slidenum">
              <a:rPr lang="en-US" smtClean="0"/>
              <a:t>‹#›</a:t>
            </a:fld>
            <a:endParaRPr lang="en-US"/>
          </a:p>
        </p:txBody>
      </p:sp>
    </p:spTree>
    <p:extLst>
      <p:ext uri="{BB962C8B-B14F-4D97-AF65-F5344CB8AC3E}">
        <p14:creationId xmlns:p14="http://schemas.microsoft.com/office/powerpoint/2010/main" val="19013062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BFFD58B-9BA7-4977-ABCD-C69BDB5B8D11}" type="datetimeFigureOut">
              <a:rPr lang="en-US" smtClean="0"/>
              <a:t>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963670-91CB-4325-8070-1E97CCD3EA5E}" type="slidenum">
              <a:rPr lang="en-US" smtClean="0"/>
              <a:t>‹#›</a:t>
            </a:fld>
            <a:endParaRPr lang="en-US"/>
          </a:p>
        </p:txBody>
      </p:sp>
    </p:spTree>
    <p:extLst>
      <p:ext uri="{BB962C8B-B14F-4D97-AF65-F5344CB8AC3E}">
        <p14:creationId xmlns:p14="http://schemas.microsoft.com/office/powerpoint/2010/main" val="40691557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BFFD58B-9BA7-4977-ABCD-C69BDB5B8D11}" type="datetimeFigureOut">
              <a:rPr lang="en-US" smtClean="0"/>
              <a:t>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963670-91CB-4325-8070-1E97CCD3EA5E}" type="slidenum">
              <a:rPr lang="en-US" smtClean="0"/>
              <a:t>‹#›</a:t>
            </a:fld>
            <a:endParaRPr lang="en-US"/>
          </a:p>
        </p:txBody>
      </p:sp>
    </p:spTree>
    <p:extLst>
      <p:ext uri="{BB962C8B-B14F-4D97-AF65-F5344CB8AC3E}">
        <p14:creationId xmlns:p14="http://schemas.microsoft.com/office/powerpoint/2010/main" val="33246725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BSCS title page">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E36DFE0E-D9C5-4490-85AB-C9D702D49034}"/>
              </a:ext>
            </a:extLst>
          </p:cNvPr>
          <p:cNvSpPr>
            <a:spLocks noGrp="1"/>
          </p:cNvSpPr>
          <p:nvPr>
            <p:ph type="title" hasCustomPrompt="1"/>
          </p:nvPr>
        </p:nvSpPr>
        <p:spPr>
          <a:xfrm>
            <a:off x="687938" y="2415098"/>
            <a:ext cx="7770263" cy="441693"/>
          </a:xfrm>
          <a:prstGeom prst="rect">
            <a:avLst/>
          </a:prstGeom>
        </p:spPr>
        <p:txBody>
          <a:bodyPr anchor="b"/>
          <a:lstStyle>
            <a:lvl1pPr algn="l">
              <a:defRPr sz="4000" b="1">
                <a:latin typeface="Myriad Pro" panose="020B0503030403020204" pitchFamily="34" charset="0"/>
              </a:defRPr>
            </a:lvl1pPr>
          </a:lstStyle>
          <a:p>
            <a:r>
              <a:rPr lang="en-US" dirty="0"/>
              <a:t>Click to edit Main titles</a:t>
            </a:r>
          </a:p>
        </p:txBody>
      </p:sp>
      <p:sp>
        <p:nvSpPr>
          <p:cNvPr id="6" name="Text Placeholder 14">
            <a:extLst>
              <a:ext uri="{FF2B5EF4-FFF2-40B4-BE49-F238E27FC236}">
                <a16:creationId xmlns:a16="http://schemas.microsoft.com/office/drawing/2014/main" id="{16379FD0-ECF3-402F-BEF1-90A2CDD9FD67}"/>
              </a:ext>
            </a:extLst>
          </p:cNvPr>
          <p:cNvSpPr>
            <a:spLocks noGrp="1"/>
          </p:cNvSpPr>
          <p:nvPr>
            <p:ph type="body" sz="quarter" idx="12" hasCustomPrompt="1"/>
          </p:nvPr>
        </p:nvSpPr>
        <p:spPr>
          <a:xfrm>
            <a:off x="687938" y="3359595"/>
            <a:ext cx="7757445" cy="206690"/>
          </a:xfrm>
          <a:prstGeom prst="rect">
            <a:avLst/>
          </a:prstGeom>
        </p:spPr>
        <p:txBody>
          <a:bodyPr anchor="ctr"/>
          <a:lstStyle>
            <a:lvl1pPr marL="0" indent="0">
              <a:buNone/>
              <a:defRPr sz="1600">
                <a:solidFill>
                  <a:schemeClr val="bg1"/>
                </a:solidFill>
                <a:latin typeface="Myriad Pro" panose="020B0503030403020204" pitchFamily="34" charset="0"/>
              </a:defRPr>
            </a:lvl1pPr>
          </a:lstStyle>
          <a:p>
            <a:pPr lvl="0"/>
            <a:r>
              <a:rPr lang="en-US" dirty="0"/>
              <a:t>Day, Month &amp; Date, Year</a:t>
            </a:r>
          </a:p>
        </p:txBody>
      </p:sp>
      <p:sp>
        <p:nvSpPr>
          <p:cNvPr id="7" name="Text Placeholder 7">
            <a:extLst>
              <a:ext uri="{FF2B5EF4-FFF2-40B4-BE49-F238E27FC236}">
                <a16:creationId xmlns:a16="http://schemas.microsoft.com/office/drawing/2014/main" id="{0BA57B95-60DA-4645-843B-6D892950C8FB}"/>
              </a:ext>
            </a:extLst>
          </p:cNvPr>
          <p:cNvSpPr>
            <a:spLocks noGrp="1"/>
          </p:cNvSpPr>
          <p:nvPr>
            <p:ph type="body" sz="quarter" idx="10" hasCustomPrompt="1"/>
          </p:nvPr>
        </p:nvSpPr>
        <p:spPr>
          <a:xfrm>
            <a:off x="687938" y="2928966"/>
            <a:ext cx="7770263" cy="258664"/>
          </a:xfrm>
          <a:prstGeom prst="rect">
            <a:avLst/>
          </a:prstGeom>
        </p:spPr>
        <p:txBody>
          <a:bodyPr anchor="ctr"/>
          <a:lstStyle>
            <a:lvl1pPr marL="0" indent="0" algn="l">
              <a:buNone/>
              <a:tabLst>
                <a:tab pos="803275" algn="l"/>
              </a:tabLst>
              <a:defRPr sz="3200">
                <a:solidFill>
                  <a:schemeClr val="tx1"/>
                </a:solidFill>
                <a:latin typeface="Myriad Pro" panose="020B0503030403020204" pitchFamily="34" charset="0"/>
              </a:defRPr>
            </a:lvl1pPr>
            <a:lvl2pPr marL="457200" indent="0">
              <a:buNone/>
              <a:defRPr/>
            </a:lvl2pPr>
          </a:lstStyle>
          <a:p>
            <a:pPr lvl="0"/>
            <a:r>
              <a:rPr lang="en-US" dirty="0"/>
              <a:t>Click to edit sub-title</a:t>
            </a:r>
          </a:p>
        </p:txBody>
      </p:sp>
      <p:sp>
        <p:nvSpPr>
          <p:cNvPr id="8" name="Text Placeholder 14">
            <a:extLst>
              <a:ext uri="{FF2B5EF4-FFF2-40B4-BE49-F238E27FC236}">
                <a16:creationId xmlns:a16="http://schemas.microsoft.com/office/drawing/2014/main" id="{7F644EFF-A89B-4515-901A-8B9522A93470}"/>
              </a:ext>
            </a:extLst>
          </p:cNvPr>
          <p:cNvSpPr>
            <a:spLocks noGrp="1"/>
          </p:cNvSpPr>
          <p:nvPr>
            <p:ph type="body" sz="quarter" idx="13" hasCustomPrompt="1"/>
          </p:nvPr>
        </p:nvSpPr>
        <p:spPr>
          <a:xfrm>
            <a:off x="687937" y="3672500"/>
            <a:ext cx="3884063" cy="2104454"/>
          </a:xfrm>
          <a:prstGeom prst="rect">
            <a:avLst/>
          </a:prstGeom>
        </p:spPr>
        <p:txBody>
          <a:bodyPr anchor="t"/>
          <a:lstStyle>
            <a:lvl1pPr marL="0" indent="0">
              <a:buNone/>
              <a:defRPr sz="1400">
                <a:solidFill>
                  <a:schemeClr val="bg1"/>
                </a:solidFill>
                <a:latin typeface="Myriad Pro" panose="020B0503030403020204" pitchFamily="34" charset="0"/>
              </a:defRPr>
            </a:lvl1pPr>
          </a:lstStyle>
          <a:p>
            <a:pPr lvl="0"/>
            <a:r>
              <a:rPr lang="en-US" dirty="0"/>
              <a:t>Presenter Names &amp; Affiliations</a:t>
            </a:r>
          </a:p>
        </p:txBody>
      </p:sp>
      <p:sp>
        <p:nvSpPr>
          <p:cNvPr id="9" name="Text Placeholder 7">
            <a:extLst>
              <a:ext uri="{FF2B5EF4-FFF2-40B4-BE49-F238E27FC236}">
                <a16:creationId xmlns:a16="http://schemas.microsoft.com/office/drawing/2014/main" id="{8AA137D8-CF95-49A1-B940-75382B926FD2}"/>
              </a:ext>
            </a:extLst>
          </p:cNvPr>
          <p:cNvSpPr txBox="1">
            <a:spLocks/>
          </p:cNvSpPr>
          <p:nvPr userDrawn="1"/>
        </p:nvSpPr>
        <p:spPr>
          <a:xfrm>
            <a:off x="0" y="1097308"/>
            <a:ext cx="9144000" cy="540247"/>
          </a:xfrm>
          <a:prstGeom prst="rect">
            <a:avLst/>
          </a:prstGeom>
        </p:spPr>
        <p:txBody>
          <a:bodyPr anchor="t"/>
          <a:lstStyle>
            <a:lvl1pPr marL="0" indent="0" algn="ctr" defTabSz="914400" rtl="0" eaLnBrk="1" latinLnBrk="0" hangingPunct="1">
              <a:lnSpc>
                <a:spcPct val="90000"/>
              </a:lnSpc>
              <a:spcBef>
                <a:spcPts val="1000"/>
              </a:spcBef>
              <a:buFont typeface="Arial" panose="020B0604020202020204" pitchFamily="34" charset="0"/>
              <a:buNone/>
              <a:defRPr sz="1300" kern="1200">
                <a:solidFill>
                  <a:schemeClr val="bg1"/>
                </a:solidFill>
                <a:latin typeface="Myriad Pro Light" panose="020B0403030403020204" pitchFamily="34" charset="0"/>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1300" b="0" i="0" u="none" strike="noStrike" kern="1200" cap="none" spc="0" normalizeH="0" baseline="0" noProof="0" dirty="0">
                <a:ln>
                  <a:noFill/>
                </a:ln>
                <a:solidFill>
                  <a:srgbClr val="3184B1"/>
                </a:solidFill>
                <a:effectLst/>
                <a:uLnTx/>
                <a:uFillTx/>
                <a:latin typeface="Myriad Pro" panose="020B0503030403020204" pitchFamily="34" charset="0"/>
                <a:ea typeface="+mn-ea"/>
                <a:cs typeface="+mn-cs"/>
              </a:rPr>
              <a:t>Transforming Science Education Through Research-Driven Innovation</a:t>
            </a:r>
          </a:p>
        </p:txBody>
      </p:sp>
      <p:cxnSp>
        <p:nvCxnSpPr>
          <p:cNvPr id="10" name="Straight Connector 9">
            <a:extLst>
              <a:ext uri="{FF2B5EF4-FFF2-40B4-BE49-F238E27FC236}">
                <a16:creationId xmlns:a16="http://schemas.microsoft.com/office/drawing/2014/main" id="{390A2DAF-CC93-4062-B023-F9F12D3CD9DF}"/>
              </a:ext>
            </a:extLst>
          </p:cNvPr>
          <p:cNvCxnSpPr/>
          <p:nvPr userDrawn="1"/>
        </p:nvCxnSpPr>
        <p:spPr>
          <a:xfrm>
            <a:off x="685800" y="1110950"/>
            <a:ext cx="7772401" cy="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id="{C012A57F-8065-4B67-B6E9-DA90F8D4F9C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50244" y="540249"/>
            <a:ext cx="1643511" cy="453471"/>
          </a:xfrm>
          <a:prstGeom prst="rect">
            <a:avLst/>
          </a:prstGeom>
        </p:spPr>
      </p:pic>
    </p:spTree>
    <p:extLst>
      <p:ext uri="{BB962C8B-B14F-4D97-AF65-F5344CB8AC3E}">
        <p14:creationId xmlns:p14="http://schemas.microsoft.com/office/powerpoint/2010/main" val="417979459"/>
      </p:ext>
    </p:extLst>
  </p:cSld>
  <p:clrMapOvr>
    <a:masterClrMapping/>
  </p:clrMapOvr>
  <p:extLst>
    <p:ext uri="{DCECCB84-F9BA-43D5-87BE-67443E8EF086}">
      <p15:sldGuideLst xmlns:p15="http://schemas.microsoft.com/office/powerpoint/2012/main">
        <p15:guide id="2" pos="432">
          <p15:clr>
            <a:srgbClr val="FBAE40"/>
          </p15:clr>
        </p15:guide>
        <p15:guide id="3" pos="5328">
          <p15:clr>
            <a:srgbClr val="FBAE40"/>
          </p15:clr>
        </p15:guide>
        <p15:guide id="4" pos="2880">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slideLayout" Target="../slideLayouts/slideLayout3.xml"/><Relationship Id="rId7" Type="http://schemas.openxmlformats.org/officeDocument/2006/relationships/hyperlink" Target="file:///C:\Program%20Files%20(x86)\Karen's%20Time%20Cop\PTTimeCop.exe" TargetMode="Externa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theme" Target="../theme/theme2.xml"/><Relationship Id="rId9" Type="http://schemas.openxmlformats.org/officeDocument/2006/relationships/image" Target="../media/image5.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1196601"/>
      </p:ext>
    </p:extLst>
  </p:cSld>
  <p:clrMap bg1="lt1" tx1="dk1" bg2="lt2" tx2="dk2" accent1="accent1" accent2="accent2" accent3="accent3" accent4="accent4" accent5="accent5" accent6="accent6" hlink="hlink" folHlink="folHlink"/>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737BB782-0A45-489A-8D1C-5804B4590664}"/>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0" y="-431"/>
            <a:ext cx="9185564" cy="6890039"/>
          </a:xfrm>
          <a:prstGeom prst="rect">
            <a:avLst/>
          </a:prstGeom>
        </p:spPr>
      </p:pic>
      <p:pic>
        <p:nvPicPr>
          <p:cNvPr id="9" name="Picture 8">
            <a:extLst>
              <a:ext uri="{FF2B5EF4-FFF2-40B4-BE49-F238E27FC236}">
                <a16:creationId xmlns:a16="http://schemas.microsoft.com/office/drawing/2014/main" id="{FB1103F9-31B4-4CCF-8384-1E68C9E2335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7212700" y="6185910"/>
            <a:ext cx="1308588" cy="361060"/>
          </a:xfrm>
          <a:prstGeom prst="rect">
            <a:avLst/>
          </a:prstGeom>
        </p:spPr>
      </p:pic>
      <p:sp>
        <p:nvSpPr>
          <p:cNvPr id="2" name="Title Placeholder 1"/>
          <p:cNvSpPr>
            <a:spLocks noGrp="1"/>
          </p:cNvSpPr>
          <p:nvPr>
            <p:ph type="title"/>
          </p:nvPr>
        </p:nvSpPr>
        <p:spPr>
          <a:xfrm>
            <a:off x="628650" y="365126"/>
            <a:ext cx="7886700" cy="621845"/>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28650" y="1352528"/>
            <a:ext cx="7886700" cy="4824435"/>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FFD58B-9BA7-4977-ABCD-C69BDB5B8D11}" type="datetimeFigureOut">
              <a:rPr lang="en-US" smtClean="0"/>
              <a:t>2/7/2020</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963670-91CB-4325-8070-1E97CCD3EA5E}" type="slidenum">
              <a:rPr lang="en-US" smtClean="0"/>
              <a:t>‹#›</a:t>
            </a:fld>
            <a:endParaRPr lang="en-US"/>
          </a:p>
        </p:txBody>
      </p:sp>
      <p:grpSp>
        <p:nvGrpSpPr>
          <p:cNvPr id="10" name="Group 9">
            <a:extLst>
              <a:ext uri="{FF2B5EF4-FFF2-40B4-BE49-F238E27FC236}">
                <a16:creationId xmlns:a16="http://schemas.microsoft.com/office/drawing/2014/main" id="{AD658179-48DE-4CD4-988F-D43F62671CC5}"/>
              </a:ext>
            </a:extLst>
          </p:cNvPr>
          <p:cNvGrpSpPr>
            <a:grpSpLocks noChangeAspect="1"/>
          </p:cNvGrpSpPr>
          <p:nvPr userDrawn="1"/>
        </p:nvGrpSpPr>
        <p:grpSpPr>
          <a:xfrm>
            <a:off x="65505" y="17281"/>
            <a:ext cx="176035" cy="278605"/>
            <a:chOff x="0" y="0"/>
            <a:chExt cx="1527048" cy="2416035"/>
          </a:xfrm>
        </p:grpSpPr>
        <p:pic>
          <p:nvPicPr>
            <p:cNvPr id="12" name="Picture 11">
              <a:hlinkClick r:id="rId7" action="ppaction://program"/>
              <a:extLst>
                <a:ext uri="{FF2B5EF4-FFF2-40B4-BE49-F238E27FC236}">
                  <a16:creationId xmlns:a16="http://schemas.microsoft.com/office/drawing/2014/main" id="{30813584-5998-4F11-850E-0CDBBFE26A38}"/>
                </a:ext>
              </a:extLst>
            </p:cNvPr>
            <p:cNvPicPr preferRelativeResize="0">
              <a:picLocks noChangeAspect="1"/>
            </p:cNvPicPr>
            <p:nvPr/>
          </p:nvPicPr>
          <p:blipFill rotWithShape="1">
            <a:blip r:embed="rId8" cstate="print">
              <a:extLst>
                <a:ext uri="{28A0092B-C50C-407E-A947-70E740481C1C}">
                  <a14:useLocalDpi xmlns:a14="http://schemas.microsoft.com/office/drawing/2010/main" val="0"/>
                </a:ext>
              </a:extLst>
            </a:blip>
            <a:srcRect l="27988" t="8583" r="26485" b="22380"/>
            <a:stretch/>
          </p:blipFill>
          <p:spPr bwMode="auto">
            <a:xfrm>
              <a:off x="0" y="0"/>
              <a:ext cx="1527048" cy="2315959"/>
            </a:xfrm>
            <a:prstGeom prst="rect">
              <a:avLst/>
            </a:prstGeom>
            <a:noFill/>
            <a:ln>
              <a:noFill/>
            </a:ln>
            <a:extLst>
              <a:ext uri="{53640926-AAD7-44D8-BBD7-CCE9431645EC}">
                <a14:shadowObscured xmlns:a14="http://schemas.microsoft.com/office/drawing/2010/main"/>
              </a:ext>
            </a:extLst>
          </p:spPr>
        </p:pic>
        <p:pic>
          <p:nvPicPr>
            <p:cNvPr id="13" name="Picture 12">
              <a:extLst>
                <a:ext uri="{FF2B5EF4-FFF2-40B4-BE49-F238E27FC236}">
                  <a16:creationId xmlns:a16="http://schemas.microsoft.com/office/drawing/2014/main" id="{63438299-385E-45A0-B24E-1C096C03AD11}"/>
                </a:ext>
              </a:extLst>
            </p:cNvPr>
            <p:cNvPicPr>
              <a:picLocks noChangeAspect="1"/>
            </p:cNvPicPr>
            <p:nvPr/>
          </p:nvPicPr>
          <p:blipFill rotWithShape="1">
            <a:blip r:embed="rId9" cstate="print">
              <a:extLst>
                <a:ext uri="{28A0092B-C50C-407E-A947-70E740481C1C}">
                  <a14:useLocalDpi xmlns:a14="http://schemas.microsoft.com/office/drawing/2010/main" val="0"/>
                </a:ext>
              </a:extLst>
            </a:blip>
            <a:srcRect l="5638" t="86078" r="49586" b="5780"/>
            <a:stretch/>
          </p:blipFill>
          <p:spPr bwMode="auto">
            <a:xfrm>
              <a:off x="162838" y="2204580"/>
              <a:ext cx="1151890" cy="211455"/>
            </a:xfrm>
            <a:prstGeom prst="rect">
              <a:avLst/>
            </a:prstGeom>
            <a:noFill/>
            <a:ln>
              <a:noFill/>
            </a:ln>
            <a:extLst>
              <a:ext uri="{53640926-AAD7-44D8-BBD7-CCE9431645EC}">
                <a14:shadowObscured xmlns:a14="http://schemas.microsoft.com/office/drawing/2010/main"/>
              </a:ext>
            </a:extLst>
          </p:spPr>
        </p:pic>
      </p:grpSp>
    </p:spTree>
    <p:extLst>
      <p:ext uri="{BB962C8B-B14F-4D97-AF65-F5344CB8AC3E}">
        <p14:creationId xmlns:p14="http://schemas.microsoft.com/office/powerpoint/2010/main" val="1410878746"/>
      </p:ext>
    </p:extLst>
  </p:cSld>
  <p:clrMap bg1="lt1" tx1="dk1" bg2="lt2" tx2="dk2" accent1="accent1" accent2="accent2" accent3="accent3" accent4="accent4" accent5="accent5" accent6="accent6" hlink="hlink" folHlink="folHlink"/>
  <p:sldLayoutIdLst>
    <p:sldLayoutId id="2147483667" r:id="rId1"/>
    <p:sldLayoutId id="2147483664" r:id="rId2"/>
    <p:sldLayoutId id="2147483694" r:id="rId3"/>
  </p:sldLayoutIdLst>
  <p:txStyles>
    <p:titleStyle>
      <a:lvl1pPr algn="l" defTabSz="914400" rtl="0" eaLnBrk="1" latinLnBrk="0" hangingPunct="1">
        <a:lnSpc>
          <a:spcPct val="90000"/>
        </a:lnSpc>
        <a:spcBef>
          <a:spcPct val="0"/>
        </a:spcBef>
        <a:buNone/>
        <a:defRPr sz="3600" b="1" kern="1200">
          <a:solidFill>
            <a:schemeClr val="tx1"/>
          </a:solidFill>
          <a:latin typeface="+mn-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accent4"/>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accent4"/>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accent4"/>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accent4"/>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accent4"/>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28899691"/>
      </p:ext>
    </p:extLst>
  </p:cSld>
  <p:clrMap bg1="lt1" tx1="dk1" bg2="lt2" tx2="dk2" accent1="accent1" accent2="accent2" accent3="accent3" accent4="accent4" accent5="accent5" accent6="accent6" hlink="hlink" folHlink="folHlink"/>
  <p:sldLayoutIdLst>
    <p:sldLayoutId id="2147483696"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hyperlink" Target="http://www.publicdomainpictures.net/view-image.php?image=72387&amp;picture=baseball-hat-clipart" TargetMode="External"/><Relationship Id="rId5" Type="http://schemas.openxmlformats.org/officeDocument/2006/relationships/image" Target="../media/image7.jpg"/><Relationship Id="rId4" Type="http://schemas.openxmlformats.org/officeDocument/2006/relationships/hyperlink" Target="http://freefoodphotos.com/imagelibrary/cooking/slides/electric_ring_off.html"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hyperlink" Target="http://freefoodphotos.com/imagelibrary/cooking/slides/electric_ring_off.html" TargetMode="External"/><Relationship Id="rId5" Type="http://schemas.openxmlformats.org/officeDocument/2006/relationships/image" Target="../media/image6.jpg"/><Relationship Id="rId4" Type="http://schemas.openxmlformats.org/officeDocument/2006/relationships/hyperlink" Target="http://www.publicdomainpictures.net/view-image.php?image=72387&amp;picture=baseball-hat-clipart"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3.xml"/><Relationship Id="rId1" Type="http://schemas.openxmlformats.org/officeDocument/2006/relationships/slideLayout" Target="../slideLayouts/slideLayout3.xml"/><Relationship Id="rId6" Type="http://schemas.openxmlformats.org/officeDocument/2006/relationships/hyperlink" Target="http://freefoodphotos.com/imagelibrary/cooking/slides/electric_ring_off.html" TargetMode="External"/><Relationship Id="rId5" Type="http://schemas.openxmlformats.org/officeDocument/2006/relationships/image" Target="../media/image6.jpg"/><Relationship Id="rId4" Type="http://schemas.openxmlformats.org/officeDocument/2006/relationships/hyperlink" Target="http://www.publicdomainpictures.net/view-image.php?image=72387&amp;picture=baseball-hat-clipart"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4.xml"/><Relationship Id="rId1" Type="http://schemas.openxmlformats.org/officeDocument/2006/relationships/slideLayout" Target="../slideLayouts/slideLayout3.xml"/><Relationship Id="rId6" Type="http://schemas.openxmlformats.org/officeDocument/2006/relationships/hyperlink" Target="http://freefoodphotos.com/imagelibrary/cooking/slides/electric_ring_off.html" TargetMode="External"/><Relationship Id="rId5" Type="http://schemas.openxmlformats.org/officeDocument/2006/relationships/image" Target="../media/image6.jpg"/><Relationship Id="rId4" Type="http://schemas.openxmlformats.org/officeDocument/2006/relationships/hyperlink" Target="http://www.publicdomainpictures.net/view-image.php?image=72387&amp;picture=baseball-hat-clipart"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1653F9-2E8B-430A-A8B0-1A14A71F34EA}"/>
              </a:ext>
            </a:extLst>
          </p:cNvPr>
          <p:cNvSpPr>
            <a:spLocks noGrp="1"/>
          </p:cNvSpPr>
          <p:nvPr>
            <p:ph type="title"/>
          </p:nvPr>
        </p:nvSpPr>
        <p:spPr/>
        <p:txBody>
          <a:bodyPr/>
          <a:lstStyle/>
          <a:p>
            <a:r>
              <a:rPr lang="en-US" dirty="0">
                <a:latin typeface="+mn-lt"/>
              </a:rPr>
              <a:t>A Study of Traits</a:t>
            </a:r>
          </a:p>
        </p:txBody>
      </p:sp>
      <p:sp>
        <p:nvSpPr>
          <p:cNvPr id="4" name="Text Placeholder 3">
            <a:extLst>
              <a:ext uri="{FF2B5EF4-FFF2-40B4-BE49-F238E27FC236}">
                <a16:creationId xmlns:a16="http://schemas.microsoft.com/office/drawing/2014/main" id="{30B8E714-9F76-4A86-9D88-D160E91D2C34}"/>
              </a:ext>
            </a:extLst>
          </p:cNvPr>
          <p:cNvSpPr>
            <a:spLocks noGrp="1"/>
          </p:cNvSpPr>
          <p:nvPr>
            <p:ph type="body" sz="quarter" idx="10"/>
          </p:nvPr>
        </p:nvSpPr>
        <p:spPr/>
        <p:txBody>
          <a:bodyPr/>
          <a:lstStyle/>
          <a:p>
            <a:r>
              <a:rPr lang="en-US" dirty="0">
                <a:latin typeface="+mn-lt"/>
              </a:rPr>
              <a:t>Lesson 8</a:t>
            </a:r>
          </a:p>
        </p:txBody>
      </p:sp>
      <p:cxnSp>
        <p:nvCxnSpPr>
          <p:cNvPr id="7" name="Straight Connector 6">
            <a:extLst>
              <a:ext uri="{FF2B5EF4-FFF2-40B4-BE49-F238E27FC236}">
                <a16:creationId xmlns:a16="http://schemas.microsoft.com/office/drawing/2014/main" id="{A557133F-6B05-4991-94E4-D914AF4CCCC9}"/>
              </a:ext>
            </a:extLst>
          </p:cNvPr>
          <p:cNvCxnSpPr/>
          <p:nvPr/>
        </p:nvCxnSpPr>
        <p:spPr>
          <a:xfrm>
            <a:off x="685800" y="1110950"/>
            <a:ext cx="7772401" cy="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pic>
        <p:nvPicPr>
          <p:cNvPr id="8" name="Picture 7">
            <a:extLst>
              <a:ext uri="{FF2B5EF4-FFF2-40B4-BE49-F238E27FC236}">
                <a16:creationId xmlns:a16="http://schemas.microsoft.com/office/drawing/2014/main" id="{1AA5178F-95B7-45C8-934B-7D1F7F5C3BB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50244" y="540249"/>
            <a:ext cx="1643511" cy="453471"/>
          </a:xfrm>
          <a:prstGeom prst="rect">
            <a:avLst/>
          </a:prstGeom>
        </p:spPr>
      </p:pic>
      <p:sp>
        <p:nvSpPr>
          <p:cNvPr id="6" name="Text Placeholder 5">
            <a:extLst>
              <a:ext uri="{FF2B5EF4-FFF2-40B4-BE49-F238E27FC236}">
                <a16:creationId xmlns:a16="http://schemas.microsoft.com/office/drawing/2014/main" id="{872FF675-C786-4BA1-BCA3-0F61BD2649DC}"/>
              </a:ext>
            </a:extLst>
          </p:cNvPr>
          <p:cNvSpPr>
            <a:spLocks noGrp="1"/>
          </p:cNvSpPr>
          <p:nvPr>
            <p:ph type="body" sz="quarter" idx="12"/>
          </p:nvPr>
        </p:nvSpPr>
        <p:spPr/>
        <p:txBody>
          <a:bodyPr/>
          <a:lstStyle/>
          <a:p>
            <a:endParaRPr lang="en-US">
              <a:latin typeface="+mn-lt"/>
            </a:endParaRPr>
          </a:p>
        </p:txBody>
      </p:sp>
    </p:spTree>
    <p:extLst>
      <p:ext uri="{BB962C8B-B14F-4D97-AF65-F5344CB8AC3E}">
        <p14:creationId xmlns:p14="http://schemas.microsoft.com/office/powerpoint/2010/main" val="8835002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FFE44A-E2B1-491A-AD04-09A76732CAFD}"/>
              </a:ext>
            </a:extLst>
          </p:cNvPr>
          <p:cNvSpPr>
            <a:spLocks noGrp="1"/>
          </p:cNvSpPr>
          <p:nvPr>
            <p:ph type="title"/>
          </p:nvPr>
        </p:nvSpPr>
        <p:spPr/>
        <p:txBody>
          <a:bodyPr>
            <a:normAutofit/>
          </a:bodyPr>
          <a:lstStyle/>
          <a:p>
            <a:r>
              <a:rPr lang="en-US" dirty="0"/>
              <a:t>Focus Question #8</a:t>
            </a:r>
          </a:p>
        </p:txBody>
      </p:sp>
      <p:sp>
        <p:nvSpPr>
          <p:cNvPr id="3" name="Content Placeholder 2">
            <a:extLst>
              <a:ext uri="{FF2B5EF4-FFF2-40B4-BE49-F238E27FC236}">
                <a16:creationId xmlns:a16="http://schemas.microsoft.com/office/drawing/2014/main" id="{E7610AE5-DCE1-4237-9BAF-51B7A230DF5D}"/>
              </a:ext>
            </a:extLst>
          </p:cNvPr>
          <p:cNvSpPr>
            <a:spLocks noGrp="1"/>
          </p:cNvSpPr>
          <p:nvPr>
            <p:ph idx="1"/>
          </p:nvPr>
        </p:nvSpPr>
        <p:spPr>
          <a:xfrm>
            <a:off x="628650" y="2743201"/>
            <a:ext cx="7886700" cy="926592"/>
          </a:xfrm>
        </p:spPr>
        <p:txBody>
          <a:bodyPr>
            <a:normAutofit/>
          </a:bodyPr>
          <a:lstStyle/>
          <a:p>
            <a:pPr marL="0" indent="0">
              <a:buNone/>
            </a:pPr>
            <a:r>
              <a:rPr lang="en-US" dirty="0"/>
              <a:t>How can multiple offspring of the same parents have different versions of the same trait? </a:t>
            </a:r>
          </a:p>
        </p:txBody>
      </p:sp>
      <p:sp>
        <p:nvSpPr>
          <p:cNvPr id="4" name="Rectangle 3">
            <a:extLst>
              <a:ext uri="{FF2B5EF4-FFF2-40B4-BE49-F238E27FC236}">
                <a16:creationId xmlns:a16="http://schemas.microsoft.com/office/drawing/2014/main" id="{295849B1-55D7-4D4A-ADB8-35ADCE68C56A}"/>
              </a:ext>
            </a:extLst>
          </p:cNvPr>
          <p:cNvSpPr/>
          <p:nvPr/>
        </p:nvSpPr>
        <p:spPr>
          <a:xfrm>
            <a:off x="628650" y="2514600"/>
            <a:ext cx="7843541" cy="1419726"/>
          </a:xfrm>
          <a:prstGeom prst="rect">
            <a:avLst/>
          </a:prstGeom>
          <a:noFill/>
          <a:ln w="28575">
            <a:solidFill>
              <a:srgbClr val="FF0000"/>
            </a:solidFill>
          </a:ln>
        </p:spPr>
        <p:style>
          <a:lnRef idx="2">
            <a:schemeClr val="accent4"/>
          </a:lnRef>
          <a:fillRef idx="1">
            <a:schemeClr val="lt1"/>
          </a:fillRef>
          <a:effectRef idx="0">
            <a:schemeClr val="accent4"/>
          </a:effectRef>
          <a:fontRef idx="minor">
            <a:schemeClr val="dk1"/>
          </a:fontRef>
        </p:style>
        <p:txBody>
          <a:bodyPr rtlCol="0" anchor="ctr"/>
          <a:lstStyle/>
          <a:p>
            <a:pPr algn="ctr"/>
            <a:endParaRPr lang="en-US"/>
          </a:p>
        </p:txBody>
      </p:sp>
      <p:pic>
        <p:nvPicPr>
          <p:cNvPr id="5" name="Picture 4" descr="A close up of a device&#10;&#10;Description automatically generated">
            <a:extLst>
              <a:ext uri="{FF2B5EF4-FFF2-40B4-BE49-F238E27FC236}">
                <a16:creationId xmlns:a16="http://schemas.microsoft.com/office/drawing/2014/main" id="{D62372B6-525D-4240-BA55-BCC68C9769B3}"/>
              </a:ext>
            </a:extLst>
          </p:cNvPr>
          <p:cNvPicPr>
            <a:picLocks noChangeAspect="1"/>
          </p:cNvPicPr>
          <p:nvPr/>
        </p:nvPicPr>
        <p:blipFill rotWithShape="1">
          <a:blip r:embed="rId3">
            <a:alphaModFix amt="35000"/>
            <a:extLst>
              <a:ext uri="{28A0092B-C50C-407E-A947-70E740481C1C}">
                <a14:useLocalDpi xmlns:a14="http://schemas.microsoft.com/office/drawing/2010/main" val="0"/>
              </a:ext>
              <a:ext uri="{837473B0-CC2E-450A-ABE3-18F120FF3D39}">
                <a1611:picAttrSrcUrl xmlns:a1611="http://schemas.microsoft.com/office/drawing/2016/11/main" r:id="rId4"/>
              </a:ext>
            </a:extLst>
          </a:blip>
          <a:srcRect l="27568" t="9069" r="13385" b="10348"/>
          <a:stretch/>
        </p:blipFill>
        <p:spPr>
          <a:xfrm rot="16200000">
            <a:off x="8298368" y="270175"/>
            <a:ext cx="617837" cy="1122013"/>
          </a:xfrm>
          <a:prstGeom prst="rect">
            <a:avLst/>
          </a:prstGeom>
        </p:spPr>
      </p:pic>
      <p:sp>
        <p:nvSpPr>
          <p:cNvPr id="6" name="TextBox 5">
            <a:extLst>
              <a:ext uri="{FF2B5EF4-FFF2-40B4-BE49-F238E27FC236}">
                <a16:creationId xmlns:a16="http://schemas.microsoft.com/office/drawing/2014/main" id="{ACFDB578-1DF6-4719-AB73-A807B9033BE9}"/>
              </a:ext>
            </a:extLst>
          </p:cNvPr>
          <p:cNvSpPr txBox="1"/>
          <p:nvPr/>
        </p:nvSpPr>
        <p:spPr>
          <a:xfrm>
            <a:off x="8046280" y="600348"/>
            <a:ext cx="1321075" cy="461665"/>
          </a:xfrm>
          <a:prstGeom prst="rect">
            <a:avLst/>
          </a:prstGeom>
          <a:noFill/>
        </p:spPr>
        <p:txBody>
          <a:bodyPr wrap="square" rtlCol="0">
            <a:spAutoFit/>
          </a:bodyPr>
          <a:lstStyle/>
          <a:p>
            <a:r>
              <a:rPr lang="en-US" sz="2400" b="1" dirty="0"/>
              <a:t>SE L8-6</a:t>
            </a:r>
          </a:p>
        </p:txBody>
      </p:sp>
      <p:pic>
        <p:nvPicPr>
          <p:cNvPr id="8" name="Picture 7">
            <a:extLst>
              <a:ext uri="{FF2B5EF4-FFF2-40B4-BE49-F238E27FC236}">
                <a16:creationId xmlns:a16="http://schemas.microsoft.com/office/drawing/2014/main" id="{4E499633-F317-40F5-86D7-695CEE04B73E}"/>
              </a:ext>
            </a:extLst>
          </p:cNvPr>
          <p:cNvPicPr>
            <a:picLocks noChangeAspect="1"/>
          </p:cNvPicPr>
          <p:nvPr/>
        </p:nvPicPr>
        <p:blipFill rotWithShape="1">
          <a:blip r:embed="rId5">
            <a:duotone>
              <a:schemeClr val="accent1">
                <a:shade val="45000"/>
                <a:satMod val="135000"/>
              </a:schemeClr>
              <a:prstClr val="white"/>
            </a:duotone>
            <a:alphaModFix/>
            <a:extLst>
              <a:ext uri="{28A0092B-C50C-407E-A947-70E740481C1C}">
                <a14:useLocalDpi xmlns:a14="http://schemas.microsoft.com/office/drawing/2010/main" val="0"/>
              </a:ext>
              <a:ext uri="{837473B0-CC2E-450A-ABE3-18F120FF3D39}">
                <a1611:picAttrSrcUrl xmlns:a1611="http://schemas.microsoft.com/office/drawing/2016/11/main" r:id="rId6"/>
              </a:ext>
            </a:extLst>
          </a:blip>
          <a:srcRect b="15469"/>
          <a:stretch/>
        </p:blipFill>
        <p:spPr>
          <a:xfrm>
            <a:off x="8472191" y="1"/>
            <a:ext cx="721339" cy="522262"/>
          </a:xfrm>
          <a:prstGeom prst="rect">
            <a:avLst/>
          </a:prstGeom>
        </p:spPr>
      </p:pic>
    </p:spTree>
    <p:extLst>
      <p:ext uri="{BB962C8B-B14F-4D97-AF65-F5344CB8AC3E}">
        <p14:creationId xmlns:p14="http://schemas.microsoft.com/office/powerpoint/2010/main" val="41121084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B44BBD-96D5-4797-9FF8-858E577FB940}"/>
              </a:ext>
            </a:extLst>
          </p:cNvPr>
          <p:cNvSpPr>
            <a:spLocks noGrp="1"/>
          </p:cNvSpPr>
          <p:nvPr>
            <p:ph type="title"/>
          </p:nvPr>
        </p:nvSpPr>
        <p:spPr/>
        <p:txBody>
          <a:bodyPr/>
          <a:lstStyle/>
          <a:p>
            <a:r>
              <a:rPr lang="en-US" dirty="0"/>
              <a:t>Inheritance of Traits</a:t>
            </a:r>
          </a:p>
        </p:txBody>
      </p:sp>
      <p:sp>
        <p:nvSpPr>
          <p:cNvPr id="3" name="Content Placeholder 2">
            <a:extLst>
              <a:ext uri="{FF2B5EF4-FFF2-40B4-BE49-F238E27FC236}">
                <a16:creationId xmlns:a16="http://schemas.microsoft.com/office/drawing/2014/main" id="{D2B961F6-407A-4E25-B94C-4C4B636861A5}"/>
              </a:ext>
            </a:extLst>
          </p:cNvPr>
          <p:cNvSpPr>
            <a:spLocks noGrp="1"/>
          </p:cNvSpPr>
          <p:nvPr>
            <p:ph idx="1"/>
          </p:nvPr>
        </p:nvSpPr>
        <p:spPr>
          <a:xfrm>
            <a:off x="628650" y="1319720"/>
            <a:ext cx="7886700" cy="4857243"/>
          </a:xfrm>
        </p:spPr>
        <p:txBody>
          <a:bodyPr/>
          <a:lstStyle/>
          <a:p>
            <a:r>
              <a:rPr lang="en-US" dirty="0"/>
              <a:t>Create an illustration of gene expression.</a:t>
            </a:r>
          </a:p>
          <a:p>
            <a:endParaRPr lang="en-US" dirty="0"/>
          </a:p>
          <a:p>
            <a:endParaRPr lang="en-US" dirty="0"/>
          </a:p>
        </p:txBody>
      </p:sp>
      <p:pic>
        <p:nvPicPr>
          <p:cNvPr id="7" name="Picture 6">
            <a:extLst>
              <a:ext uri="{FF2B5EF4-FFF2-40B4-BE49-F238E27FC236}">
                <a16:creationId xmlns:a16="http://schemas.microsoft.com/office/drawing/2014/main" id="{06B5B7B9-6037-4D34-8256-120DCE8CE5FB}"/>
              </a:ext>
            </a:extLst>
          </p:cNvPr>
          <p:cNvPicPr>
            <a:picLocks noChangeAspect="1"/>
          </p:cNvPicPr>
          <p:nvPr/>
        </p:nvPicPr>
        <p:blipFill>
          <a:blip r:embed="rId3">
            <a:duotone>
              <a:schemeClr val="accent1">
                <a:shade val="45000"/>
                <a:satMod val="135000"/>
              </a:schemeClr>
              <a:prstClr val="white"/>
            </a:duotone>
            <a:alphaModFix/>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8472191" y="1"/>
            <a:ext cx="721339" cy="617838"/>
          </a:xfrm>
          <a:prstGeom prst="rect">
            <a:avLst/>
          </a:prstGeom>
        </p:spPr>
      </p:pic>
      <p:pic>
        <p:nvPicPr>
          <p:cNvPr id="8" name="Picture 7" descr="A close up of a device&#10;&#10;Description automatically generated">
            <a:extLst>
              <a:ext uri="{FF2B5EF4-FFF2-40B4-BE49-F238E27FC236}">
                <a16:creationId xmlns:a16="http://schemas.microsoft.com/office/drawing/2014/main" id="{93D3FC7A-080A-4B6F-84F2-DA821C4A25A9}"/>
              </a:ext>
            </a:extLst>
          </p:cNvPr>
          <p:cNvPicPr>
            <a:picLocks noChangeAspect="1"/>
          </p:cNvPicPr>
          <p:nvPr/>
        </p:nvPicPr>
        <p:blipFill rotWithShape="1">
          <a:blip r:embed="rId5">
            <a:alphaModFix amt="35000"/>
            <a:extLst>
              <a:ext uri="{28A0092B-C50C-407E-A947-70E740481C1C}">
                <a14:useLocalDpi xmlns:a14="http://schemas.microsoft.com/office/drawing/2010/main" val="0"/>
              </a:ext>
              <a:ext uri="{837473B0-CC2E-450A-ABE3-18F120FF3D39}">
                <a1611:picAttrSrcUrl xmlns:a1611="http://schemas.microsoft.com/office/drawing/2016/11/main" r:id="rId6"/>
              </a:ext>
            </a:extLst>
          </a:blip>
          <a:srcRect l="27568" t="9069" r="13385" b="10348"/>
          <a:stretch/>
        </p:blipFill>
        <p:spPr>
          <a:xfrm rot="16200000">
            <a:off x="8274075" y="305155"/>
            <a:ext cx="617837" cy="1122013"/>
          </a:xfrm>
          <a:prstGeom prst="rect">
            <a:avLst/>
          </a:prstGeom>
        </p:spPr>
      </p:pic>
      <p:sp>
        <p:nvSpPr>
          <p:cNvPr id="9" name="TextBox 8">
            <a:extLst>
              <a:ext uri="{FF2B5EF4-FFF2-40B4-BE49-F238E27FC236}">
                <a16:creationId xmlns:a16="http://schemas.microsoft.com/office/drawing/2014/main" id="{FA1671B6-A6B4-421C-BF5C-0E35F4904372}"/>
              </a:ext>
            </a:extLst>
          </p:cNvPr>
          <p:cNvSpPr txBox="1"/>
          <p:nvPr/>
        </p:nvSpPr>
        <p:spPr>
          <a:xfrm>
            <a:off x="8026262" y="617839"/>
            <a:ext cx="1321075" cy="461665"/>
          </a:xfrm>
          <a:prstGeom prst="rect">
            <a:avLst/>
          </a:prstGeom>
          <a:noFill/>
        </p:spPr>
        <p:txBody>
          <a:bodyPr wrap="square" rtlCol="0">
            <a:spAutoFit/>
          </a:bodyPr>
          <a:lstStyle/>
          <a:p>
            <a:r>
              <a:rPr lang="en-US" sz="2400" b="1" dirty="0"/>
              <a:t>SE L8-2</a:t>
            </a:r>
          </a:p>
        </p:txBody>
      </p:sp>
    </p:spTree>
    <p:extLst>
      <p:ext uri="{BB962C8B-B14F-4D97-AF65-F5344CB8AC3E}">
        <p14:creationId xmlns:p14="http://schemas.microsoft.com/office/powerpoint/2010/main" val="29276675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B44BBD-96D5-4797-9FF8-858E577FB940}"/>
              </a:ext>
            </a:extLst>
          </p:cNvPr>
          <p:cNvSpPr>
            <a:spLocks noGrp="1"/>
          </p:cNvSpPr>
          <p:nvPr>
            <p:ph type="title"/>
          </p:nvPr>
        </p:nvSpPr>
        <p:spPr/>
        <p:txBody>
          <a:bodyPr/>
          <a:lstStyle/>
          <a:p>
            <a:r>
              <a:rPr lang="en-US" dirty="0"/>
              <a:t>Synthesize</a:t>
            </a:r>
          </a:p>
        </p:txBody>
      </p:sp>
      <p:sp>
        <p:nvSpPr>
          <p:cNvPr id="3" name="Content Placeholder 2">
            <a:extLst>
              <a:ext uri="{FF2B5EF4-FFF2-40B4-BE49-F238E27FC236}">
                <a16:creationId xmlns:a16="http://schemas.microsoft.com/office/drawing/2014/main" id="{D2B961F6-407A-4E25-B94C-4C4B636861A5}"/>
              </a:ext>
            </a:extLst>
          </p:cNvPr>
          <p:cNvSpPr>
            <a:spLocks noGrp="1"/>
          </p:cNvSpPr>
          <p:nvPr>
            <p:ph idx="1"/>
          </p:nvPr>
        </p:nvSpPr>
        <p:spPr/>
        <p:txBody>
          <a:bodyPr/>
          <a:lstStyle/>
          <a:p>
            <a:pPr marL="0" indent="0">
              <a:buNone/>
            </a:pPr>
            <a:endParaRPr lang="en-US" dirty="0"/>
          </a:p>
          <a:p>
            <a:endParaRPr lang="en-US" dirty="0"/>
          </a:p>
        </p:txBody>
      </p:sp>
      <p:pic>
        <p:nvPicPr>
          <p:cNvPr id="7" name="Picture 6">
            <a:extLst>
              <a:ext uri="{FF2B5EF4-FFF2-40B4-BE49-F238E27FC236}">
                <a16:creationId xmlns:a16="http://schemas.microsoft.com/office/drawing/2014/main" id="{06B5B7B9-6037-4D34-8256-120DCE8CE5FB}"/>
              </a:ext>
            </a:extLst>
          </p:cNvPr>
          <p:cNvPicPr>
            <a:picLocks noChangeAspect="1"/>
          </p:cNvPicPr>
          <p:nvPr/>
        </p:nvPicPr>
        <p:blipFill>
          <a:blip r:embed="rId3">
            <a:duotone>
              <a:schemeClr val="accent1">
                <a:shade val="45000"/>
                <a:satMod val="135000"/>
              </a:schemeClr>
              <a:prstClr val="white"/>
            </a:duotone>
            <a:alphaModFix/>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8472191" y="1"/>
            <a:ext cx="721339" cy="617838"/>
          </a:xfrm>
          <a:prstGeom prst="rect">
            <a:avLst/>
          </a:prstGeom>
        </p:spPr>
      </p:pic>
      <p:pic>
        <p:nvPicPr>
          <p:cNvPr id="8" name="Picture 7" descr="A close up of a device&#10;&#10;Description automatically generated">
            <a:extLst>
              <a:ext uri="{FF2B5EF4-FFF2-40B4-BE49-F238E27FC236}">
                <a16:creationId xmlns:a16="http://schemas.microsoft.com/office/drawing/2014/main" id="{93D3FC7A-080A-4B6F-84F2-DA821C4A25A9}"/>
              </a:ext>
            </a:extLst>
          </p:cNvPr>
          <p:cNvPicPr>
            <a:picLocks noChangeAspect="1"/>
          </p:cNvPicPr>
          <p:nvPr/>
        </p:nvPicPr>
        <p:blipFill rotWithShape="1">
          <a:blip r:embed="rId5">
            <a:alphaModFix amt="35000"/>
            <a:extLst>
              <a:ext uri="{28A0092B-C50C-407E-A947-70E740481C1C}">
                <a14:useLocalDpi xmlns:a14="http://schemas.microsoft.com/office/drawing/2010/main" val="0"/>
              </a:ext>
              <a:ext uri="{837473B0-CC2E-450A-ABE3-18F120FF3D39}">
                <a1611:picAttrSrcUrl xmlns:a1611="http://schemas.microsoft.com/office/drawing/2016/11/main" r:id="rId6"/>
              </a:ext>
            </a:extLst>
          </a:blip>
          <a:srcRect l="27568" t="9069" r="13385" b="10348"/>
          <a:stretch/>
        </p:blipFill>
        <p:spPr>
          <a:xfrm rot="16200000">
            <a:off x="8274075" y="305155"/>
            <a:ext cx="617837" cy="1122013"/>
          </a:xfrm>
          <a:prstGeom prst="rect">
            <a:avLst/>
          </a:prstGeom>
        </p:spPr>
      </p:pic>
      <p:sp>
        <p:nvSpPr>
          <p:cNvPr id="9" name="TextBox 8">
            <a:extLst>
              <a:ext uri="{FF2B5EF4-FFF2-40B4-BE49-F238E27FC236}">
                <a16:creationId xmlns:a16="http://schemas.microsoft.com/office/drawing/2014/main" id="{FA1671B6-A6B4-421C-BF5C-0E35F4904372}"/>
              </a:ext>
            </a:extLst>
          </p:cNvPr>
          <p:cNvSpPr txBox="1"/>
          <p:nvPr/>
        </p:nvSpPr>
        <p:spPr>
          <a:xfrm>
            <a:off x="8026262" y="617839"/>
            <a:ext cx="1321075" cy="461665"/>
          </a:xfrm>
          <a:prstGeom prst="rect">
            <a:avLst/>
          </a:prstGeom>
          <a:noFill/>
        </p:spPr>
        <p:txBody>
          <a:bodyPr wrap="square" rtlCol="0">
            <a:spAutoFit/>
          </a:bodyPr>
          <a:lstStyle/>
          <a:p>
            <a:r>
              <a:rPr lang="en-US" sz="2400" b="1" dirty="0"/>
              <a:t>SE L8-5</a:t>
            </a:r>
          </a:p>
        </p:txBody>
      </p:sp>
      <p:sp>
        <p:nvSpPr>
          <p:cNvPr id="10" name="Content Placeholder 2">
            <a:extLst>
              <a:ext uri="{FF2B5EF4-FFF2-40B4-BE49-F238E27FC236}">
                <a16:creationId xmlns:a16="http://schemas.microsoft.com/office/drawing/2014/main" id="{7B22B40B-8498-4FCD-A5FF-40A094E35A3F}"/>
              </a:ext>
            </a:extLst>
          </p:cNvPr>
          <p:cNvSpPr txBox="1">
            <a:spLocks/>
          </p:cNvSpPr>
          <p:nvPr/>
        </p:nvSpPr>
        <p:spPr>
          <a:xfrm>
            <a:off x="628650" y="1319720"/>
            <a:ext cx="7886700" cy="485724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accent4"/>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accent4"/>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accent4"/>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accent4"/>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accent4"/>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a:t>Use the Explanation Tool to think about your claim, evidence, and reasoning. </a:t>
            </a:r>
          </a:p>
          <a:p>
            <a:pPr marL="0" indent="0">
              <a:buNone/>
            </a:pPr>
            <a:r>
              <a:rPr lang="en-US"/>
              <a:t>When </a:t>
            </a:r>
            <a:r>
              <a:rPr lang="en-US" dirty="0"/>
              <a:t>you are ready, write your explanation on chart paper. </a:t>
            </a:r>
          </a:p>
          <a:p>
            <a:endParaRPr lang="en-US" dirty="0"/>
          </a:p>
        </p:txBody>
      </p:sp>
    </p:spTree>
    <p:extLst>
      <p:ext uri="{BB962C8B-B14F-4D97-AF65-F5344CB8AC3E}">
        <p14:creationId xmlns:p14="http://schemas.microsoft.com/office/powerpoint/2010/main" val="27083154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B44BBD-96D5-4797-9FF8-858E577FB940}"/>
              </a:ext>
            </a:extLst>
          </p:cNvPr>
          <p:cNvSpPr>
            <a:spLocks noGrp="1"/>
          </p:cNvSpPr>
          <p:nvPr>
            <p:ph type="title"/>
          </p:nvPr>
        </p:nvSpPr>
        <p:spPr/>
        <p:txBody>
          <a:bodyPr/>
          <a:lstStyle/>
          <a:p>
            <a:r>
              <a:rPr lang="en-US" dirty="0"/>
              <a:t>Unit Central Question</a:t>
            </a:r>
          </a:p>
        </p:txBody>
      </p:sp>
      <p:sp>
        <p:nvSpPr>
          <p:cNvPr id="3" name="Content Placeholder 2">
            <a:extLst>
              <a:ext uri="{FF2B5EF4-FFF2-40B4-BE49-F238E27FC236}">
                <a16:creationId xmlns:a16="http://schemas.microsoft.com/office/drawing/2014/main" id="{D2B961F6-407A-4E25-B94C-4C4B636861A5}"/>
              </a:ext>
            </a:extLst>
          </p:cNvPr>
          <p:cNvSpPr>
            <a:spLocks noGrp="1"/>
          </p:cNvSpPr>
          <p:nvPr>
            <p:ph idx="1"/>
          </p:nvPr>
        </p:nvSpPr>
        <p:spPr>
          <a:xfrm>
            <a:off x="628650" y="1319720"/>
            <a:ext cx="7886700" cy="4857243"/>
          </a:xfrm>
        </p:spPr>
        <p:txBody>
          <a:bodyPr/>
          <a:lstStyle/>
          <a:p>
            <a:pPr marL="0" indent="0">
              <a:buNone/>
            </a:pPr>
            <a:r>
              <a:rPr lang="en-US" dirty="0"/>
              <a:t>What is the best explanation for the similarities and differences we see in individuals within a species – not only one species, but for every species of plant and animal?</a:t>
            </a:r>
          </a:p>
          <a:p>
            <a:pPr marL="0" indent="0">
              <a:buNone/>
            </a:pPr>
            <a:endParaRPr lang="en-US" dirty="0"/>
          </a:p>
          <a:p>
            <a:r>
              <a:rPr lang="en-US" dirty="0"/>
              <a:t>How confident are you that you can answer this unit central question completely?</a:t>
            </a:r>
          </a:p>
          <a:p>
            <a:pPr marL="0" indent="0" algn="ctr">
              <a:buNone/>
            </a:pPr>
            <a:endParaRPr lang="en-US" sz="1800" dirty="0"/>
          </a:p>
          <a:p>
            <a:pPr marL="0" indent="0" algn="ctr">
              <a:buNone/>
            </a:pPr>
            <a:r>
              <a:rPr lang="en-US" sz="1800" dirty="0"/>
              <a:t>Not very confident	        1	      2	    3	    4	Very confident</a:t>
            </a:r>
          </a:p>
          <a:p>
            <a:pPr marL="0" indent="0">
              <a:buNone/>
            </a:pPr>
            <a:endParaRPr lang="en-US" dirty="0"/>
          </a:p>
        </p:txBody>
      </p:sp>
      <p:pic>
        <p:nvPicPr>
          <p:cNvPr id="7" name="Picture 6">
            <a:extLst>
              <a:ext uri="{FF2B5EF4-FFF2-40B4-BE49-F238E27FC236}">
                <a16:creationId xmlns:a16="http://schemas.microsoft.com/office/drawing/2014/main" id="{06B5B7B9-6037-4D34-8256-120DCE8CE5FB}"/>
              </a:ext>
            </a:extLst>
          </p:cNvPr>
          <p:cNvPicPr>
            <a:picLocks noChangeAspect="1"/>
          </p:cNvPicPr>
          <p:nvPr/>
        </p:nvPicPr>
        <p:blipFill>
          <a:blip r:embed="rId3">
            <a:duotone>
              <a:schemeClr val="accent1">
                <a:shade val="45000"/>
                <a:satMod val="135000"/>
              </a:schemeClr>
              <a:prstClr val="white"/>
            </a:duotone>
            <a:alphaModFix/>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8472191" y="1"/>
            <a:ext cx="721339" cy="617838"/>
          </a:xfrm>
          <a:prstGeom prst="rect">
            <a:avLst/>
          </a:prstGeom>
        </p:spPr>
      </p:pic>
      <p:pic>
        <p:nvPicPr>
          <p:cNvPr id="8" name="Picture 7" descr="A close up of a device&#10;&#10;Description automatically generated">
            <a:extLst>
              <a:ext uri="{FF2B5EF4-FFF2-40B4-BE49-F238E27FC236}">
                <a16:creationId xmlns:a16="http://schemas.microsoft.com/office/drawing/2014/main" id="{93D3FC7A-080A-4B6F-84F2-DA821C4A25A9}"/>
              </a:ext>
            </a:extLst>
          </p:cNvPr>
          <p:cNvPicPr>
            <a:picLocks noChangeAspect="1"/>
          </p:cNvPicPr>
          <p:nvPr/>
        </p:nvPicPr>
        <p:blipFill rotWithShape="1">
          <a:blip r:embed="rId5">
            <a:alphaModFix amt="35000"/>
            <a:extLst>
              <a:ext uri="{28A0092B-C50C-407E-A947-70E740481C1C}">
                <a14:useLocalDpi xmlns:a14="http://schemas.microsoft.com/office/drawing/2010/main" val="0"/>
              </a:ext>
              <a:ext uri="{837473B0-CC2E-450A-ABE3-18F120FF3D39}">
                <a1611:picAttrSrcUrl xmlns:a1611="http://schemas.microsoft.com/office/drawing/2016/11/main" r:id="rId6"/>
              </a:ext>
            </a:extLst>
          </a:blip>
          <a:srcRect l="27568" t="9069" r="13385" b="10348"/>
          <a:stretch/>
        </p:blipFill>
        <p:spPr>
          <a:xfrm rot="16200000">
            <a:off x="8274075" y="305155"/>
            <a:ext cx="617837" cy="1122013"/>
          </a:xfrm>
          <a:prstGeom prst="rect">
            <a:avLst/>
          </a:prstGeom>
        </p:spPr>
      </p:pic>
      <p:sp>
        <p:nvSpPr>
          <p:cNvPr id="9" name="TextBox 8">
            <a:extLst>
              <a:ext uri="{FF2B5EF4-FFF2-40B4-BE49-F238E27FC236}">
                <a16:creationId xmlns:a16="http://schemas.microsoft.com/office/drawing/2014/main" id="{FA1671B6-A6B4-421C-BF5C-0E35F4904372}"/>
              </a:ext>
            </a:extLst>
          </p:cNvPr>
          <p:cNvSpPr txBox="1"/>
          <p:nvPr/>
        </p:nvSpPr>
        <p:spPr>
          <a:xfrm>
            <a:off x="8026262" y="617839"/>
            <a:ext cx="1321075" cy="461665"/>
          </a:xfrm>
          <a:prstGeom prst="rect">
            <a:avLst/>
          </a:prstGeom>
          <a:noFill/>
        </p:spPr>
        <p:txBody>
          <a:bodyPr wrap="square" rtlCol="0">
            <a:spAutoFit/>
          </a:bodyPr>
          <a:lstStyle/>
          <a:p>
            <a:r>
              <a:rPr lang="en-US" sz="2400" b="1" dirty="0"/>
              <a:t>SE L8-6</a:t>
            </a:r>
          </a:p>
        </p:txBody>
      </p:sp>
    </p:spTree>
    <p:extLst>
      <p:ext uri="{BB962C8B-B14F-4D97-AF65-F5344CB8AC3E}">
        <p14:creationId xmlns:p14="http://schemas.microsoft.com/office/powerpoint/2010/main" val="4212999556"/>
      </p:ext>
    </p:extLst>
  </p:cSld>
  <p:clrMapOvr>
    <a:masterClrMapping/>
  </p:clrMapOvr>
</p:sld>
</file>

<file path=ppt/theme/theme1.xml><?xml version="1.0" encoding="utf-8"?>
<a:theme xmlns:a="http://schemas.openxmlformats.org/drawingml/2006/main" name="bscs title">
  <a:themeElements>
    <a:clrScheme name="Custom 3">
      <a:dk1>
        <a:srgbClr val="273676"/>
      </a:dk1>
      <a:lt1>
        <a:srgbClr val="3184B1"/>
      </a:lt1>
      <a:dk2>
        <a:srgbClr val="FAAD6D"/>
      </a:dk2>
      <a:lt2>
        <a:srgbClr val="A5A4A4"/>
      </a:lt2>
      <a:accent1>
        <a:srgbClr val="DFE5ED"/>
      </a:accent1>
      <a:accent2>
        <a:srgbClr val="FDF3E7"/>
      </a:accent2>
      <a:accent3>
        <a:srgbClr val="5E3C7C"/>
      </a:accent3>
      <a:accent4>
        <a:srgbClr val="119762"/>
      </a:accent4>
      <a:accent5>
        <a:srgbClr val="AE2526"/>
      </a:accent5>
      <a:accent6>
        <a:srgbClr val="4C4C4C"/>
      </a:accent6>
      <a:hlink>
        <a:srgbClr val="FFFFFF"/>
      </a:hlink>
      <a:folHlink>
        <a:srgbClr val="00000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SCS_2018_PPT_pres_v8.potx" id="{837AFC7D-AB61-40A6-8634-44A0A11B86E0}" vid="{9B860514-4B17-456A-B950-EE3F7FC79B55}"/>
    </a:ext>
  </a:extLst>
</a:theme>
</file>

<file path=ppt/theme/theme2.xml><?xml version="1.0" encoding="utf-8"?>
<a:theme xmlns:a="http://schemas.openxmlformats.org/drawingml/2006/main" name="Office Theme">
  <a:themeElements>
    <a:clrScheme name="BSCS colors">
      <a:dk1>
        <a:srgbClr val="273676"/>
      </a:dk1>
      <a:lt1>
        <a:srgbClr val="DFE5ED"/>
      </a:lt1>
      <a:dk2>
        <a:srgbClr val="3184B1"/>
      </a:dk2>
      <a:lt2>
        <a:srgbClr val="FDF3E7"/>
      </a:lt2>
      <a:accent1>
        <a:srgbClr val="5E3C7C"/>
      </a:accent1>
      <a:accent2>
        <a:srgbClr val="119762"/>
      </a:accent2>
      <a:accent3>
        <a:srgbClr val="AE2526"/>
      </a:accent3>
      <a:accent4>
        <a:srgbClr val="000000"/>
      </a:accent4>
      <a:accent5>
        <a:srgbClr val="FFFFFF"/>
      </a:accent5>
      <a:accent6>
        <a:srgbClr val="FFFFFF"/>
      </a:accent6>
      <a:hlink>
        <a:srgbClr val="3184B1"/>
      </a:hlink>
      <a:folHlink>
        <a:srgbClr val="FAAD6D"/>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bscs title">
  <a:themeElements>
    <a:clrScheme name="Custom 3">
      <a:dk1>
        <a:srgbClr val="273676"/>
      </a:dk1>
      <a:lt1>
        <a:srgbClr val="3184B1"/>
      </a:lt1>
      <a:dk2>
        <a:srgbClr val="FAAD6D"/>
      </a:dk2>
      <a:lt2>
        <a:srgbClr val="A5A4A4"/>
      </a:lt2>
      <a:accent1>
        <a:srgbClr val="DFE5ED"/>
      </a:accent1>
      <a:accent2>
        <a:srgbClr val="FDF3E7"/>
      </a:accent2>
      <a:accent3>
        <a:srgbClr val="5E3C7C"/>
      </a:accent3>
      <a:accent4>
        <a:srgbClr val="119762"/>
      </a:accent4>
      <a:accent5>
        <a:srgbClr val="AE2526"/>
      </a:accent5>
      <a:accent6>
        <a:srgbClr val="4C4C4C"/>
      </a:accent6>
      <a:hlink>
        <a:srgbClr val="FFFFFF"/>
      </a:hlink>
      <a:folHlink>
        <a:srgbClr val="00000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SCS_2018_PPT_pres_v8.potx" id="{837AFC7D-AB61-40A6-8634-44A0A11B86E0}" vid="{9B860514-4B17-456A-B950-EE3F7FC79B55}"/>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1724</TotalTime>
  <Words>639</Words>
  <Application>Microsoft Office PowerPoint</Application>
  <PresentationFormat>On-screen Show (4:3)</PresentationFormat>
  <Paragraphs>47</Paragraphs>
  <Slides>5</Slides>
  <Notes>4</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5</vt:i4>
      </vt:variant>
    </vt:vector>
  </HeadingPairs>
  <TitlesOfParts>
    <vt:vector size="10" baseType="lpstr">
      <vt:lpstr>Arial</vt:lpstr>
      <vt:lpstr>Calibri</vt:lpstr>
      <vt:lpstr>bscs title</vt:lpstr>
      <vt:lpstr>Office Theme</vt:lpstr>
      <vt:lpstr>1_bscs title</vt:lpstr>
      <vt:lpstr>A Study of Traits</vt:lpstr>
      <vt:lpstr>Focus Question #8</vt:lpstr>
      <vt:lpstr>Inheritance of Traits</vt:lpstr>
      <vt:lpstr>Synthesize</vt:lpstr>
      <vt:lpstr>Unit Central Question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Content Connections</dc:title>
  <dc:creator>Cindy Gay</dc:creator>
  <cp:lastModifiedBy>Jody Bintz</cp:lastModifiedBy>
  <cp:revision>20</cp:revision>
  <dcterms:created xsi:type="dcterms:W3CDTF">2019-07-18T00:50:53Z</dcterms:created>
  <dcterms:modified xsi:type="dcterms:W3CDTF">2020-02-07T23:24:31Z</dcterms:modified>
</cp:coreProperties>
</file>